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Nunito"/>
      <p:regular r:id="rId12"/>
      <p:bold r:id="rId13"/>
      <p:italic r:id="rId14"/>
      <p:boldItalic r:id="rId15"/>
    </p:embeddedFont>
    <p:embeddedFont>
      <p:font typeface="Montserrat"/>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Nunito-bold.fntdata"/><Relationship Id="rId12" Type="http://schemas.openxmlformats.org/officeDocument/2006/relationships/font" Target="fonts/Nuni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Nunito-boldItalic.fntdata"/><Relationship Id="rId14" Type="http://schemas.openxmlformats.org/officeDocument/2006/relationships/font" Target="fonts/Nunito-italic.fntdata"/><Relationship Id="rId17" Type="http://schemas.openxmlformats.org/officeDocument/2006/relationships/font" Target="fonts/Montserrat-bold.fntdata"/><Relationship Id="rId16" Type="http://schemas.openxmlformats.org/officeDocument/2006/relationships/font" Target="fonts/Montserrat-regular.fntdata"/><Relationship Id="rId5" Type="http://schemas.openxmlformats.org/officeDocument/2006/relationships/notesMaster" Target="notesMasters/notesMaster1.xml"/><Relationship Id="rId19" Type="http://schemas.openxmlformats.org/officeDocument/2006/relationships/font" Target="fonts/Montserrat-boldItalic.fntdata"/><Relationship Id="rId6" Type="http://schemas.openxmlformats.org/officeDocument/2006/relationships/slide" Target="slides/slide1.xml"/><Relationship Id="rId18" Type="http://schemas.openxmlformats.org/officeDocument/2006/relationships/font" Target="fonts/Montserrat-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7549293da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7549293da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7549293da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7549293da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g7549293dad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7549293dad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7549293dad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7549293dad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7549293dad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7549293dad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SzPts val="1300"/>
              <a:buChar char="●"/>
              <a:defRPr/>
            </a:lvl1pPr>
            <a:lvl2pPr indent="-298450" lvl="1" marL="914400" algn="ctr">
              <a:spcBef>
                <a:spcPts val="1600"/>
              </a:spcBef>
              <a:spcAft>
                <a:spcPts val="0"/>
              </a:spcAft>
              <a:buSzPts val="1100"/>
              <a:buChar char="○"/>
              <a:defRPr/>
            </a:lvl2pPr>
            <a:lvl3pPr indent="-298450" lvl="2" marL="1371600" algn="ctr">
              <a:spcBef>
                <a:spcPts val="1600"/>
              </a:spcBef>
              <a:spcAft>
                <a:spcPts val="0"/>
              </a:spcAft>
              <a:buSzPts val="1100"/>
              <a:buChar char="■"/>
              <a:defRPr/>
            </a:lvl3pPr>
            <a:lvl4pPr indent="-298450" lvl="3" marL="1828800" algn="ctr">
              <a:spcBef>
                <a:spcPts val="1600"/>
              </a:spcBef>
              <a:spcAft>
                <a:spcPts val="0"/>
              </a:spcAft>
              <a:buSzPts val="1100"/>
              <a:buChar char="●"/>
              <a:defRPr/>
            </a:lvl4pPr>
            <a:lvl5pPr indent="-298450" lvl="4" marL="2286000" algn="ctr">
              <a:spcBef>
                <a:spcPts val="1600"/>
              </a:spcBef>
              <a:spcAft>
                <a:spcPts val="0"/>
              </a:spcAft>
              <a:buSzPts val="1100"/>
              <a:buChar char="○"/>
              <a:defRPr/>
            </a:lvl5pPr>
            <a:lvl6pPr indent="-298450" lvl="5" marL="2743200" algn="ctr">
              <a:spcBef>
                <a:spcPts val="1600"/>
              </a:spcBef>
              <a:spcAft>
                <a:spcPts val="0"/>
              </a:spcAft>
              <a:buSzPts val="1100"/>
              <a:buChar char="■"/>
              <a:defRPr/>
            </a:lvl6pPr>
            <a:lvl7pPr indent="-298450" lvl="6" marL="3200400" algn="ctr">
              <a:spcBef>
                <a:spcPts val="1600"/>
              </a:spcBef>
              <a:spcAft>
                <a:spcPts val="0"/>
              </a:spcAft>
              <a:buSzPts val="1100"/>
              <a:buChar char="●"/>
              <a:defRPr/>
            </a:lvl7pPr>
            <a:lvl8pPr indent="-298450" lvl="7" marL="3657600" algn="ctr">
              <a:spcBef>
                <a:spcPts val="1600"/>
              </a:spcBef>
              <a:spcAft>
                <a:spcPts val="0"/>
              </a:spcAft>
              <a:buSzPts val="1100"/>
              <a:buChar char="○"/>
              <a:defRPr/>
            </a:lvl8pPr>
            <a:lvl9pPr indent="-298450" lvl="8" marL="4114800" algn="ctr">
              <a:spcBef>
                <a:spcPts val="1600"/>
              </a:spcBef>
              <a:spcAft>
                <a:spcPts val="160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hyperlink" Target="https://es.wikipedia.org/w/index.php?title=Camino_A_Marte&amp;action=edit&amp;redlink=1" TargetMode="External"/><Relationship Id="rId10" Type="http://schemas.openxmlformats.org/officeDocument/2006/relationships/hyperlink" Target="https://es.wikipedia.org/wiki/Despu%C3%A9s_de_Luc%C3%ADa" TargetMode="External"/><Relationship Id="rId13" Type="http://schemas.openxmlformats.org/officeDocument/2006/relationships/hyperlink" Target="https://es.wikipedia.org/wiki/Desenfrenadas" TargetMode="External"/><Relationship Id="rId12" Type="http://schemas.openxmlformats.org/officeDocument/2006/relationships/hyperlink" Target="https://es.wikipedia.org/wiki/Narcos" TargetMode="External"/><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es.wikipedia.org/wiki/Ciudad_de_M%C3%A9xico" TargetMode="External"/><Relationship Id="rId4" Type="http://schemas.openxmlformats.org/officeDocument/2006/relationships/hyperlink" Target="https://es.wikipedia.org/wiki/M%C3%A9xico" TargetMode="External"/><Relationship Id="rId9" Type="http://schemas.openxmlformats.org/officeDocument/2006/relationships/hyperlink" Target="https://es.wikipedia.org/wiki/M%C3%A9xico" TargetMode="External"/><Relationship Id="rId15" Type="http://schemas.openxmlformats.org/officeDocument/2006/relationships/hyperlink" Target="https://es.wikipedia.org/wiki/Camila_Sodi" TargetMode="External"/><Relationship Id="rId14" Type="http://schemas.openxmlformats.org/officeDocument/2006/relationships/hyperlink" Target="https://es.wikipedia.org/wiki/Nailea_Norvind" TargetMode="External"/><Relationship Id="rId17" Type="http://schemas.openxmlformats.org/officeDocument/2006/relationships/image" Target="../media/image5.png"/><Relationship Id="rId16" Type="http://schemas.openxmlformats.org/officeDocument/2006/relationships/hyperlink" Target="https://es.wikipedia.org/wiki/Ernestina_Sodi" TargetMode="External"/><Relationship Id="rId5" Type="http://schemas.openxmlformats.org/officeDocument/2006/relationships/hyperlink" Target="https://es.wikipedia.org/wiki/3_de_abril" TargetMode="External"/><Relationship Id="rId6" Type="http://schemas.openxmlformats.org/officeDocument/2006/relationships/hyperlink" Target="https://es.wikipedia.org/wiki/1995" TargetMode="External"/><Relationship Id="rId7" Type="http://schemas.openxmlformats.org/officeDocument/2006/relationships/hyperlink" Target="https://es.wikipedia.org/wiki/Actor" TargetMode="External"/><Relationship Id="rId8" Type="http://schemas.openxmlformats.org/officeDocument/2006/relationships/hyperlink" Target="https://es.wikipedia.org/wiki/Cantant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9.jpg"/><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858703" y="1822833"/>
            <a:ext cx="5361300" cy="1448100"/>
          </a:xfrm>
          <a:prstGeom prst="rect">
            <a:avLst/>
          </a:prstGeom>
        </p:spPr>
        <p:txBody>
          <a:bodyPr anchorCtr="0" anchor="ctr" bIns="91425" lIns="91425" spcFirstLastPara="1" rIns="91425" wrap="square" tIns="91425">
            <a:noAutofit/>
          </a:bodyPr>
          <a:lstStyle/>
          <a:p>
            <a:pPr indent="0" lvl="0" marL="0" rtl="0" algn="ctr">
              <a:lnSpc>
                <a:spcPct val="115000"/>
              </a:lnSpc>
              <a:spcBef>
                <a:spcPts val="1200"/>
              </a:spcBef>
              <a:spcAft>
                <a:spcPts val="0"/>
              </a:spcAft>
              <a:buClr>
                <a:schemeClr val="dk1"/>
              </a:buClr>
              <a:buSzPts val="1100"/>
              <a:buFont typeface="Arial"/>
              <a:buNone/>
            </a:pPr>
            <a:r>
              <a:rPr b="1" lang="es" sz="4400">
                <a:solidFill>
                  <a:srgbClr val="222222"/>
                </a:solidFill>
                <a:highlight>
                  <a:srgbClr val="FFFFFF"/>
                </a:highlight>
              </a:rPr>
              <a:t>Tessa Ía González Norvind </a:t>
            </a:r>
            <a:endParaRPr b="1" sz="4400">
              <a:solidFill>
                <a:srgbClr val="222222"/>
              </a:solidFill>
              <a:highlight>
                <a:srgbClr val="FFFFFF"/>
              </a:highlight>
            </a:endParaRPr>
          </a:p>
          <a:p>
            <a:pPr indent="0" lvl="0" marL="0" rtl="0" algn="ctr">
              <a:spcBef>
                <a:spcPts val="1200"/>
              </a:spcBef>
              <a:spcAft>
                <a:spcPts val="0"/>
              </a:spcAft>
              <a:buNone/>
            </a:pPr>
            <a:r>
              <a:t/>
            </a:r>
            <a:endParaRPr/>
          </a:p>
        </p:txBody>
      </p:sp>
      <p:sp>
        <p:nvSpPr>
          <p:cNvPr id="129" name="Google Shape;129;p13"/>
          <p:cNvSpPr txBox="1"/>
          <p:nvPr>
            <p:ph idx="1" type="subTitle"/>
          </p:nvPr>
        </p:nvSpPr>
        <p:spPr>
          <a:xfrm>
            <a:off x="1774375" y="3270933"/>
            <a:ext cx="5361300" cy="522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b="1" i="1" lang="es"/>
              <a:t>I</a:t>
            </a:r>
            <a:r>
              <a:rPr b="1" i="1" lang="es" sz="1800"/>
              <a:t>ntegrantes: </a:t>
            </a:r>
            <a:br>
              <a:rPr b="1" i="1" lang="es" sz="1800"/>
            </a:br>
            <a:r>
              <a:rPr lang="es" sz="1800"/>
              <a:t>Alarcón Adan Ricardo</a:t>
            </a:r>
            <a:endParaRPr sz="1800"/>
          </a:p>
          <a:p>
            <a:pPr indent="0" lvl="0" marL="0" rtl="0" algn="r">
              <a:spcBef>
                <a:spcPts val="0"/>
              </a:spcBef>
              <a:spcAft>
                <a:spcPts val="0"/>
              </a:spcAft>
              <a:buNone/>
            </a:pPr>
            <a:r>
              <a:rPr lang="es" sz="1800"/>
              <a:t>Cruz Flores José Luis</a:t>
            </a:r>
            <a:endParaRPr sz="1800"/>
          </a:p>
          <a:p>
            <a:pPr indent="0" lvl="0" marL="0" rtl="0" algn="r">
              <a:spcBef>
                <a:spcPts val="0"/>
              </a:spcBef>
              <a:spcAft>
                <a:spcPts val="0"/>
              </a:spcAft>
              <a:buNone/>
            </a:pPr>
            <a:r>
              <a:rPr lang="es" sz="1800"/>
              <a:t>Jiménez Escobar </a:t>
            </a:r>
            <a:r>
              <a:rPr lang="es" sz="1800"/>
              <a:t>Gregorio</a:t>
            </a:r>
            <a:r>
              <a:rPr lang="es" sz="1800"/>
              <a:t> </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14"/>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latin typeface="Montserrat"/>
                <a:ea typeface="Montserrat"/>
                <a:cs typeface="Montserrat"/>
                <a:sym typeface="Montserrat"/>
              </a:rPr>
              <a:t>¿Quién es Tessa Ía </a:t>
            </a:r>
            <a:r>
              <a:rPr lang="es">
                <a:latin typeface="Montserrat"/>
                <a:ea typeface="Montserrat"/>
                <a:cs typeface="Montserrat"/>
                <a:sym typeface="Montserrat"/>
              </a:rPr>
              <a:t>González Norvind</a:t>
            </a:r>
            <a:r>
              <a:rPr lang="es">
                <a:latin typeface="Montserrat"/>
                <a:ea typeface="Montserrat"/>
                <a:cs typeface="Montserrat"/>
                <a:sym typeface="Montserrat"/>
              </a:rPr>
              <a:t>? </a:t>
            </a:r>
            <a:endParaRPr>
              <a:latin typeface="Montserrat"/>
              <a:ea typeface="Montserrat"/>
              <a:cs typeface="Montserrat"/>
              <a:sym typeface="Montserrat"/>
            </a:endParaRPr>
          </a:p>
        </p:txBody>
      </p:sp>
      <p:sp>
        <p:nvSpPr>
          <p:cNvPr id="135" name="Google Shape;135;p14"/>
          <p:cNvSpPr txBox="1"/>
          <p:nvPr>
            <p:ph idx="1" type="body"/>
          </p:nvPr>
        </p:nvSpPr>
        <p:spPr>
          <a:xfrm>
            <a:off x="755475" y="1948275"/>
            <a:ext cx="4946400" cy="151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sz="1250">
                <a:solidFill>
                  <a:srgbClr val="000000"/>
                </a:solidFill>
                <a:highlight>
                  <a:srgbClr val="FFFFFF"/>
                </a:highlight>
                <a:latin typeface="Montserrat"/>
                <a:ea typeface="Montserrat"/>
                <a:cs typeface="Montserrat"/>
                <a:sym typeface="Montserrat"/>
              </a:rPr>
              <a:t>Tessa Ía González Norvind (</a:t>
            </a:r>
            <a:r>
              <a:rPr lang="es" sz="1250">
                <a:solidFill>
                  <a:srgbClr val="000000"/>
                </a:solidFill>
                <a:highlight>
                  <a:srgbClr val="FFFFFF"/>
                </a:highlight>
                <a:uFill>
                  <a:noFill/>
                </a:uFill>
                <a:latin typeface="Montserrat"/>
                <a:ea typeface="Montserrat"/>
                <a:cs typeface="Montserrat"/>
                <a:sym typeface="Montserrat"/>
                <a:hlinkClick r:id="rId3"/>
              </a:rPr>
              <a:t>Ciudad de México</a:t>
            </a:r>
            <a:r>
              <a:rPr lang="es" sz="1250">
                <a:solidFill>
                  <a:srgbClr val="000000"/>
                </a:solidFill>
                <a:highlight>
                  <a:srgbClr val="FFFFFF"/>
                </a:highlight>
                <a:latin typeface="Montserrat"/>
                <a:ea typeface="Montserrat"/>
                <a:cs typeface="Montserrat"/>
                <a:sym typeface="Montserrat"/>
              </a:rPr>
              <a:t>, </a:t>
            </a:r>
            <a:r>
              <a:rPr lang="es" sz="1250">
                <a:solidFill>
                  <a:srgbClr val="000000"/>
                </a:solidFill>
                <a:highlight>
                  <a:srgbClr val="FFFFFF"/>
                </a:highlight>
                <a:uFill>
                  <a:noFill/>
                </a:uFill>
                <a:latin typeface="Montserrat"/>
                <a:ea typeface="Montserrat"/>
                <a:cs typeface="Montserrat"/>
                <a:sym typeface="Montserrat"/>
                <a:hlinkClick r:id="rId4"/>
              </a:rPr>
              <a:t>México</a:t>
            </a:r>
            <a:r>
              <a:rPr lang="es" sz="1250">
                <a:solidFill>
                  <a:srgbClr val="000000"/>
                </a:solidFill>
                <a:highlight>
                  <a:srgbClr val="FFFFFF"/>
                </a:highlight>
                <a:latin typeface="Montserrat"/>
                <a:ea typeface="Montserrat"/>
                <a:cs typeface="Montserrat"/>
                <a:sym typeface="Montserrat"/>
              </a:rPr>
              <a:t>, </a:t>
            </a:r>
            <a:r>
              <a:rPr lang="es" sz="1250">
                <a:solidFill>
                  <a:srgbClr val="000000"/>
                </a:solidFill>
                <a:highlight>
                  <a:srgbClr val="FFFFFF"/>
                </a:highlight>
                <a:uFill>
                  <a:noFill/>
                </a:uFill>
                <a:latin typeface="Montserrat"/>
                <a:ea typeface="Montserrat"/>
                <a:cs typeface="Montserrat"/>
                <a:sym typeface="Montserrat"/>
                <a:hlinkClick r:id="rId5"/>
              </a:rPr>
              <a:t>3 de abril</a:t>
            </a:r>
            <a:r>
              <a:rPr lang="es" sz="1250">
                <a:solidFill>
                  <a:srgbClr val="000000"/>
                </a:solidFill>
                <a:highlight>
                  <a:srgbClr val="FFFFFF"/>
                </a:highlight>
                <a:latin typeface="Montserrat"/>
                <a:ea typeface="Montserrat"/>
                <a:cs typeface="Montserrat"/>
                <a:sym typeface="Montserrat"/>
              </a:rPr>
              <a:t> de </a:t>
            </a:r>
            <a:r>
              <a:rPr lang="es" sz="1250">
                <a:solidFill>
                  <a:srgbClr val="000000"/>
                </a:solidFill>
                <a:highlight>
                  <a:srgbClr val="FFFFFF"/>
                </a:highlight>
                <a:uFill>
                  <a:noFill/>
                </a:uFill>
                <a:latin typeface="Montserrat"/>
                <a:ea typeface="Montserrat"/>
                <a:cs typeface="Montserrat"/>
                <a:sym typeface="Montserrat"/>
                <a:hlinkClick r:id="rId6"/>
              </a:rPr>
              <a:t>1995</a:t>
            </a:r>
            <a:r>
              <a:rPr lang="es" sz="1250">
                <a:solidFill>
                  <a:srgbClr val="000000"/>
                </a:solidFill>
                <a:highlight>
                  <a:srgbClr val="FFFFFF"/>
                </a:highlight>
                <a:latin typeface="Montserrat"/>
                <a:ea typeface="Montserrat"/>
                <a:cs typeface="Montserrat"/>
                <a:sym typeface="Montserrat"/>
              </a:rPr>
              <a:t>), es una </a:t>
            </a:r>
            <a:r>
              <a:rPr lang="es" sz="1250">
                <a:solidFill>
                  <a:srgbClr val="000000"/>
                </a:solidFill>
                <a:highlight>
                  <a:srgbClr val="FFFFFF"/>
                </a:highlight>
                <a:uFill>
                  <a:noFill/>
                </a:uFill>
                <a:latin typeface="Montserrat"/>
                <a:ea typeface="Montserrat"/>
                <a:cs typeface="Montserrat"/>
                <a:sym typeface="Montserrat"/>
                <a:hlinkClick r:id="rId7"/>
              </a:rPr>
              <a:t>actriz</a:t>
            </a:r>
            <a:r>
              <a:rPr lang="es" sz="1250">
                <a:solidFill>
                  <a:srgbClr val="000000"/>
                </a:solidFill>
                <a:highlight>
                  <a:srgbClr val="FFFFFF"/>
                </a:highlight>
                <a:latin typeface="Montserrat"/>
                <a:ea typeface="Montserrat"/>
                <a:cs typeface="Montserrat"/>
                <a:sym typeface="Montserrat"/>
              </a:rPr>
              <a:t> y </a:t>
            </a:r>
            <a:r>
              <a:rPr lang="es" sz="1250">
                <a:solidFill>
                  <a:srgbClr val="000000"/>
                </a:solidFill>
                <a:highlight>
                  <a:srgbClr val="FFFFFF"/>
                </a:highlight>
                <a:uFill>
                  <a:noFill/>
                </a:uFill>
                <a:latin typeface="Montserrat"/>
                <a:ea typeface="Montserrat"/>
                <a:cs typeface="Montserrat"/>
                <a:sym typeface="Montserrat"/>
                <a:hlinkClick r:id="rId8"/>
              </a:rPr>
              <a:t>cantante</a:t>
            </a:r>
            <a:r>
              <a:rPr lang="es" sz="1250">
                <a:solidFill>
                  <a:srgbClr val="000000"/>
                </a:solidFill>
                <a:highlight>
                  <a:srgbClr val="FFFFFF"/>
                </a:highlight>
                <a:latin typeface="Montserrat"/>
                <a:ea typeface="Montserrat"/>
                <a:cs typeface="Montserrat"/>
                <a:sym typeface="Montserrat"/>
              </a:rPr>
              <a:t> </a:t>
            </a:r>
            <a:r>
              <a:rPr lang="es" sz="1250">
                <a:solidFill>
                  <a:srgbClr val="000000"/>
                </a:solidFill>
                <a:highlight>
                  <a:srgbClr val="FFFFFF"/>
                </a:highlight>
                <a:uFill>
                  <a:noFill/>
                </a:uFill>
                <a:latin typeface="Montserrat"/>
                <a:ea typeface="Montserrat"/>
                <a:cs typeface="Montserrat"/>
                <a:sym typeface="Montserrat"/>
                <a:hlinkClick r:id="rId9"/>
              </a:rPr>
              <a:t>mexicana</a:t>
            </a:r>
            <a:r>
              <a:rPr lang="es" sz="1250">
                <a:solidFill>
                  <a:srgbClr val="000000"/>
                </a:solidFill>
                <a:highlight>
                  <a:srgbClr val="FFFFFF"/>
                </a:highlight>
                <a:latin typeface="Montserrat"/>
                <a:ea typeface="Montserrat"/>
                <a:cs typeface="Montserrat"/>
                <a:sym typeface="Montserrat"/>
              </a:rPr>
              <a:t>, conocida por sus papeles en las películas </a:t>
            </a:r>
            <a:r>
              <a:rPr lang="es" sz="1250">
                <a:solidFill>
                  <a:srgbClr val="000000"/>
                </a:solidFill>
                <a:highlight>
                  <a:srgbClr val="FFFFFF"/>
                </a:highlight>
                <a:uFill>
                  <a:noFill/>
                </a:uFill>
                <a:latin typeface="Montserrat"/>
                <a:ea typeface="Montserrat"/>
                <a:cs typeface="Montserrat"/>
                <a:sym typeface="Montserrat"/>
                <a:hlinkClick r:id="rId10"/>
              </a:rPr>
              <a:t>Después de Lucía</a:t>
            </a:r>
            <a:r>
              <a:rPr lang="es" sz="1250">
                <a:solidFill>
                  <a:srgbClr val="000000"/>
                </a:solidFill>
                <a:highlight>
                  <a:srgbClr val="FFFFFF"/>
                </a:highlight>
                <a:latin typeface="Montserrat"/>
                <a:ea typeface="Montserrat"/>
                <a:cs typeface="Montserrat"/>
                <a:sym typeface="Montserrat"/>
              </a:rPr>
              <a:t> y </a:t>
            </a:r>
            <a:r>
              <a:rPr lang="es" sz="1250">
                <a:solidFill>
                  <a:srgbClr val="000000"/>
                </a:solidFill>
                <a:highlight>
                  <a:srgbClr val="FFFFFF"/>
                </a:highlight>
                <a:uFill>
                  <a:noFill/>
                </a:uFill>
                <a:latin typeface="Montserrat"/>
                <a:ea typeface="Montserrat"/>
                <a:cs typeface="Montserrat"/>
                <a:sym typeface="Montserrat"/>
                <a:hlinkClick r:id="rId11"/>
              </a:rPr>
              <a:t>Camino A Marte</a:t>
            </a:r>
            <a:r>
              <a:rPr lang="es" sz="1250">
                <a:solidFill>
                  <a:srgbClr val="000000"/>
                </a:solidFill>
                <a:highlight>
                  <a:srgbClr val="FFFFFF"/>
                </a:highlight>
                <a:latin typeface="Montserrat"/>
                <a:ea typeface="Montserrat"/>
                <a:cs typeface="Montserrat"/>
                <a:sym typeface="Montserrat"/>
              </a:rPr>
              <a:t>. En las series </a:t>
            </a:r>
            <a:r>
              <a:rPr lang="es" sz="1250">
                <a:solidFill>
                  <a:srgbClr val="000000"/>
                </a:solidFill>
                <a:highlight>
                  <a:srgbClr val="FFFFFF"/>
                </a:highlight>
                <a:uFill>
                  <a:noFill/>
                </a:uFill>
                <a:latin typeface="Montserrat"/>
                <a:ea typeface="Montserrat"/>
                <a:cs typeface="Montserrat"/>
                <a:sym typeface="Montserrat"/>
                <a:hlinkClick r:id="rId12"/>
              </a:rPr>
              <a:t>Narcos</a:t>
            </a:r>
            <a:r>
              <a:rPr lang="es" sz="1250">
                <a:solidFill>
                  <a:srgbClr val="000000"/>
                </a:solidFill>
                <a:highlight>
                  <a:srgbClr val="FFFFFF"/>
                </a:highlight>
                <a:latin typeface="Montserrat"/>
                <a:ea typeface="Montserrat"/>
                <a:cs typeface="Montserrat"/>
                <a:sym typeface="Montserrat"/>
              </a:rPr>
              <a:t> versión México y </a:t>
            </a:r>
            <a:r>
              <a:rPr lang="es" sz="1250">
                <a:solidFill>
                  <a:srgbClr val="000000"/>
                </a:solidFill>
                <a:highlight>
                  <a:srgbClr val="FFFFFF"/>
                </a:highlight>
                <a:uFill>
                  <a:noFill/>
                </a:uFill>
                <a:latin typeface="Montserrat"/>
                <a:ea typeface="Montserrat"/>
                <a:cs typeface="Montserrat"/>
                <a:sym typeface="Montserrat"/>
                <a:hlinkClick r:id="rId13"/>
              </a:rPr>
              <a:t>Desenfrenadas</a:t>
            </a:r>
            <a:r>
              <a:rPr lang="es" sz="1250">
                <a:solidFill>
                  <a:srgbClr val="000000"/>
                </a:solidFill>
                <a:highlight>
                  <a:srgbClr val="FFFFFF"/>
                </a:highlight>
                <a:latin typeface="Montserrat"/>
                <a:ea typeface="Montserrat"/>
                <a:cs typeface="Montserrat"/>
                <a:sym typeface="Montserrat"/>
              </a:rPr>
              <a:t>. Es hija de la actriz </a:t>
            </a:r>
            <a:r>
              <a:rPr lang="es" sz="1250">
                <a:solidFill>
                  <a:srgbClr val="000000"/>
                </a:solidFill>
                <a:highlight>
                  <a:srgbClr val="FFFFFF"/>
                </a:highlight>
                <a:uFill>
                  <a:noFill/>
                </a:uFill>
                <a:latin typeface="Montserrat"/>
                <a:ea typeface="Montserrat"/>
                <a:cs typeface="Montserrat"/>
                <a:sym typeface="Montserrat"/>
                <a:hlinkClick r:id="rId14"/>
              </a:rPr>
              <a:t>Nailea Norvind</a:t>
            </a:r>
            <a:r>
              <a:rPr lang="es" sz="1250">
                <a:solidFill>
                  <a:srgbClr val="000000"/>
                </a:solidFill>
                <a:highlight>
                  <a:srgbClr val="FFFFFF"/>
                </a:highlight>
                <a:latin typeface="Montserrat"/>
                <a:ea typeface="Montserrat"/>
                <a:cs typeface="Montserrat"/>
                <a:sym typeface="Montserrat"/>
              </a:rPr>
              <a:t> y del abogado Fernando González Parra​, así como también media hermana de la actriz </a:t>
            </a:r>
            <a:r>
              <a:rPr lang="es" sz="1250">
                <a:solidFill>
                  <a:srgbClr val="000000"/>
                </a:solidFill>
                <a:highlight>
                  <a:srgbClr val="FFFFFF"/>
                </a:highlight>
                <a:uFill>
                  <a:noFill/>
                </a:uFill>
                <a:latin typeface="Montserrat"/>
                <a:ea typeface="Montserrat"/>
                <a:cs typeface="Montserrat"/>
                <a:sym typeface="Montserrat"/>
                <a:hlinkClick r:id="rId15"/>
              </a:rPr>
              <a:t>Camila Sodi</a:t>
            </a:r>
            <a:r>
              <a:rPr lang="es" sz="1250">
                <a:solidFill>
                  <a:srgbClr val="000000"/>
                </a:solidFill>
                <a:highlight>
                  <a:srgbClr val="FFFFFF"/>
                </a:highlight>
                <a:latin typeface="Montserrat"/>
                <a:ea typeface="Montserrat"/>
                <a:cs typeface="Montserrat"/>
                <a:sym typeface="Montserrat"/>
              </a:rPr>
              <a:t>, quien también es hija del abogado González Parra, fruto de su relación con la escritora </a:t>
            </a:r>
            <a:r>
              <a:rPr lang="es" sz="1250">
                <a:solidFill>
                  <a:srgbClr val="000000"/>
                </a:solidFill>
                <a:highlight>
                  <a:srgbClr val="FFFFFF"/>
                </a:highlight>
                <a:uFill>
                  <a:noFill/>
                </a:uFill>
                <a:latin typeface="Montserrat"/>
                <a:ea typeface="Montserrat"/>
                <a:cs typeface="Montserrat"/>
                <a:sym typeface="Montserrat"/>
                <a:hlinkClick r:id="rId16"/>
              </a:rPr>
              <a:t>Ernestina Sodi</a:t>
            </a:r>
            <a:r>
              <a:rPr lang="es" sz="1250">
                <a:solidFill>
                  <a:srgbClr val="000000"/>
                </a:solidFill>
                <a:highlight>
                  <a:srgbClr val="FFFFFF"/>
                </a:highlight>
                <a:latin typeface="Montserrat"/>
                <a:ea typeface="Montserrat"/>
                <a:cs typeface="Montserrat"/>
                <a:sym typeface="Montserrat"/>
              </a:rPr>
              <a:t>.</a:t>
            </a:r>
            <a:endParaRPr sz="1500">
              <a:solidFill>
                <a:srgbClr val="000000"/>
              </a:solidFill>
              <a:latin typeface="Montserrat"/>
              <a:ea typeface="Montserrat"/>
              <a:cs typeface="Montserrat"/>
              <a:sym typeface="Montserrat"/>
            </a:endParaRPr>
          </a:p>
        </p:txBody>
      </p:sp>
      <p:pic>
        <p:nvPicPr>
          <p:cNvPr id="136" name="Google Shape;136;p14"/>
          <p:cNvPicPr preferRelativeResize="0"/>
          <p:nvPr/>
        </p:nvPicPr>
        <p:blipFill>
          <a:blip r:embed="rId17">
            <a:alphaModFix/>
          </a:blip>
          <a:stretch>
            <a:fillRect/>
          </a:stretch>
        </p:blipFill>
        <p:spPr>
          <a:xfrm>
            <a:off x="5841250" y="2062175"/>
            <a:ext cx="2797350" cy="157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15"/>
          <p:cNvSpPr txBox="1"/>
          <p:nvPr>
            <p:ph type="title"/>
          </p:nvPr>
        </p:nvSpPr>
        <p:spPr>
          <a:xfrm>
            <a:off x="6593325" y="4777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4100">
                <a:latin typeface="Montserrat"/>
                <a:ea typeface="Montserrat"/>
                <a:cs typeface="Montserrat"/>
                <a:sym typeface="Montserrat"/>
              </a:rPr>
              <a:t>RBD </a:t>
            </a:r>
            <a:endParaRPr sz="4100">
              <a:latin typeface="Montserrat"/>
              <a:ea typeface="Montserrat"/>
              <a:cs typeface="Montserrat"/>
              <a:sym typeface="Montserrat"/>
            </a:endParaRPr>
          </a:p>
        </p:txBody>
      </p:sp>
      <p:sp>
        <p:nvSpPr>
          <p:cNvPr id="142" name="Google Shape;142;p15"/>
          <p:cNvSpPr txBox="1"/>
          <p:nvPr>
            <p:ph idx="1" type="body"/>
          </p:nvPr>
        </p:nvSpPr>
        <p:spPr>
          <a:xfrm>
            <a:off x="3741125" y="1506775"/>
            <a:ext cx="4239300" cy="2448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s" sz="1250">
                <a:solidFill>
                  <a:srgbClr val="222222"/>
                </a:solidFill>
                <a:highlight>
                  <a:srgbClr val="FFFFFF"/>
                </a:highlight>
                <a:latin typeface="Montserrat"/>
                <a:ea typeface="Montserrat"/>
                <a:cs typeface="Montserrat"/>
                <a:sym typeface="Montserrat"/>
              </a:rPr>
              <a:t>Ha actuado desde los nueve años en diversas producciones, la primera de ellas Rebelde (2004), donde interpretó a Loli Arango, la hermana menor de Miguel, papel interpretado por Alfonso Herrera.</a:t>
            </a:r>
            <a:endParaRPr sz="1250">
              <a:solidFill>
                <a:srgbClr val="222222"/>
              </a:solidFill>
              <a:highlight>
                <a:srgbClr val="FFFFFF"/>
              </a:highlight>
              <a:latin typeface="Montserrat"/>
              <a:ea typeface="Montserrat"/>
              <a:cs typeface="Montserrat"/>
              <a:sym typeface="Montserrat"/>
            </a:endParaRPr>
          </a:p>
          <a:p>
            <a:pPr indent="0" lvl="0" marL="0" rtl="0" algn="l">
              <a:spcBef>
                <a:spcPts val="600"/>
              </a:spcBef>
              <a:spcAft>
                <a:spcPts val="0"/>
              </a:spcAft>
              <a:buNone/>
            </a:pPr>
            <a:r>
              <a:rPr lang="es" sz="1250">
                <a:solidFill>
                  <a:srgbClr val="222222"/>
                </a:solidFill>
                <a:highlight>
                  <a:srgbClr val="FFFFFF"/>
                </a:highlight>
                <a:latin typeface="Montserrat"/>
                <a:ea typeface="Montserrat"/>
                <a:cs typeface="Montserrat"/>
                <a:sym typeface="Montserrat"/>
              </a:rPr>
              <a:t>Esta telenovela mexicana  dio a conocer a Tessa para futuros proyectos.</a:t>
            </a:r>
            <a:endParaRPr sz="1250">
              <a:solidFill>
                <a:srgbClr val="222222"/>
              </a:solidFill>
              <a:highlight>
                <a:srgbClr val="FFFFFF"/>
              </a:highlight>
              <a:latin typeface="Montserrat"/>
              <a:ea typeface="Montserrat"/>
              <a:cs typeface="Montserrat"/>
              <a:sym typeface="Montserrat"/>
            </a:endParaRPr>
          </a:p>
          <a:p>
            <a:pPr indent="0" lvl="0" marL="0" rtl="0" algn="l">
              <a:spcBef>
                <a:spcPts val="600"/>
              </a:spcBef>
              <a:spcAft>
                <a:spcPts val="1600"/>
              </a:spcAft>
              <a:buNone/>
            </a:pPr>
            <a:r>
              <a:t/>
            </a:r>
            <a:endParaRPr/>
          </a:p>
        </p:txBody>
      </p:sp>
      <p:pic>
        <p:nvPicPr>
          <p:cNvPr id="143" name="Google Shape;143;p15"/>
          <p:cNvPicPr preferRelativeResize="0"/>
          <p:nvPr/>
        </p:nvPicPr>
        <p:blipFill>
          <a:blip r:embed="rId3">
            <a:alphaModFix/>
          </a:blip>
          <a:stretch>
            <a:fillRect/>
          </a:stretch>
        </p:blipFill>
        <p:spPr>
          <a:xfrm>
            <a:off x="925925" y="802937"/>
            <a:ext cx="2380600" cy="3374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 name="Shape 147"/>
        <p:cNvGrpSpPr/>
        <p:nvPr/>
      </p:nvGrpSpPr>
      <p:grpSpPr>
        <a:xfrm>
          <a:off x="0" y="0"/>
          <a:ext cx="0" cy="0"/>
          <a:chOff x="0" y="0"/>
          <a:chExt cx="0" cy="0"/>
        </a:xfrm>
      </p:grpSpPr>
      <p:sp>
        <p:nvSpPr>
          <p:cNvPr id="148" name="Google Shape;148;p16"/>
          <p:cNvSpPr txBox="1"/>
          <p:nvPr>
            <p:ph type="title"/>
          </p:nvPr>
        </p:nvSpPr>
        <p:spPr>
          <a:xfrm>
            <a:off x="536150" y="286675"/>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latin typeface="Montserrat"/>
                <a:ea typeface="Montserrat"/>
                <a:cs typeface="Montserrat"/>
                <a:sym typeface="Montserrat"/>
              </a:rPr>
              <a:t>Filmografía</a:t>
            </a:r>
            <a:r>
              <a:rPr lang="es">
                <a:latin typeface="Montserrat"/>
                <a:ea typeface="Montserrat"/>
                <a:cs typeface="Montserrat"/>
                <a:sym typeface="Montserrat"/>
              </a:rPr>
              <a:t> </a:t>
            </a:r>
            <a:endParaRPr>
              <a:latin typeface="Montserrat"/>
              <a:ea typeface="Montserrat"/>
              <a:cs typeface="Montserrat"/>
              <a:sym typeface="Montserrat"/>
            </a:endParaRPr>
          </a:p>
        </p:txBody>
      </p:sp>
      <p:sp>
        <p:nvSpPr>
          <p:cNvPr id="149" name="Google Shape;149;p16"/>
          <p:cNvSpPr txBox="1"/>
          <p:nvPr>
            <p:ph idx="1" type="body"/>
          </p:nvPr>
        </p:nvSpPr>
        <p:spPr>
          <a:xfrm>
            <a:off x="536150" y="1018875"/>
            <a:ext cx="3949500" cy="2754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s" sz="1150">
                <a:solidFill>
                  <a:srgbClr val="222222"/>
                </a:solidFill>
                <a:highlight>
                  <a:srgbClr val="FFFFFF"/>
                </a:highlight>
                <a:latin typeface="Montserrat"/>
                <a:ea typeface="Montserrat"/>
                <a:cs typeface="Montserrat"/>
                <a:sym typeface="Montserrat"/>
              </a:rPr>
              <a:t>Posteriormente, interpretó el personaje María Martínez, en la película The Burning Plain (Fuego), dirigida por Guillermo Arriaga Jordán en el 2008, en la cual actuó al lado de Charlize Theron y Jennifer Lawrence.</a:t>
            </a:r>
            <a:endParaRPr sz="1150">
              <a:solidFill>
                <a:srgbClr val="222222"/>
              </a:solidFill>
              <a:highlight>
                <a:srgbClr val="FFFFFF"/>
              </a:highlight>
              <a:latin typeface="Montserrat"/>
              <a:ea typeface="Montserrat"/>
              <a:cs typeface="Montserrat"/>
              <a:sym typeface="Montserrat"/>
            </a:endParaRPr>
          </a:p>
          <a:p>
            <a:pPr indent="0" lvl="0" marL="0" rtl="0" algn="l">
              <a:spcBef>
                <a:spcPts val="600"/>
              </a:spcBef>
              <a:spcAft>
                <a:spcPts val="0"/>
              </a:spcAft>
              <a:buNone/>
            </a:pPr>
            <a:r>
              <a:t/>
            </a:r>
            <a:endParaRPr sz="1150">
              <a:solidFill>
                <a:srgbClr val="222222"/>
              </a:solidFill>
              <a:highlight>
                <a:srgbClr val="FFFFFF"/>
              </a:highlight>
              <a:latin typeface="Montserrat"/>
              <a:ea typeface="Montserrat"/>
              <a:cs typeface="Montserrat"/>
              <a:sym typeface="Montserrat"/>
            </a:endParaRPr>
          </a:p>
          <a:p>
            <a:pPr indent="0" lvl="0" marL="0" rtl="0" algn="l">
              <a:spcBef>
                <a:spcPts val="600"/>
              </a:spcBef>
              <a:spcAft>
                <a:spcPts val="0"/>
              </a:spcAft>
              <a:buNone/>
            </a:pPr>
            <a:r>
              <a:rPr lang="es" sz="1150">
                <a:solidFill>
                  <a:srgbClr val="222222"/>
                </a:solidFill>
                <a:highlight>
                  <a:srgbClr val="FFFFFF"/>
                </a:highlight>
                <a:latin typeface="Montserrat"/>
                <a:ea typeface="Montserrat"/>
                <a:cs typeface="Montserrat"/>
                <a:sym typeface="Montserrat"/>
              </a:rPr>
              <a:t>Su trabajo como actriz adquirió relevancia por su participación en Después de Lucía, película del 2012 dirigida por Michel Franco que ganó el premio Un Certain Regard en el Festival de Cannes de ese año.</a:t>
            </a:r>
            <a:endParaRPr sz="1150">
              <a:solidFill>
                <a:srgbClr val="222222"/>
              </a:solidFill>
              <a:highlight>
                <a:srgbClr val="FFFFFF"/>
              </a:highlight>
              <a:latin typeface="Montserrat"/>
              <a:ea typeface="Montserrat"/>
              <a:cs typeface="Montserrat"/>
              <a:sym typeface="Montserrat"/>
            </a:endParaRPr>
          </a:p>
          <a:p>
            <a:pPr indent="0" lvl="0" marL="0" rtl="0" algn="l">
              <a:spcBef>
                <a:spcPts val="600"/>
              </a:spcBef>
              <a:spcAft>
                <a:spcPts val="0"/>
              </a:spcAft>
              <a:buNone/>
            </a:pPr>
            <a:r>
              <a:t/>
            </a:r>
            <a:endParaRPr sz="1150">
              <a:solidFill>
                <a:srgbClr val="222222"/>
              </a:solidFill>
              <a:highlight>
                <a:srgbClr val="FFFFFF"/>
              </a:highlight>
              <a:latin typeface="Montserrat"/>
              <a:ea typeface="Montserrat"/>
              <a:cs typeface="Montserrat"/>
              <a:sym typeface="Montserrat"/>
            </a:endParaRPr>
          </a:p>
          <a:p>
            <a:pPr indent="0" lvl="0" marL="0" rtl="0" algn="l">
              <a:spcBef>
                <a:spcPts val="600"/>
              </a:spcBef>
              <a:spcAft>
                <a:spcPts val="0"/>
              </a:spcAft>
              <a:buNone/>
            </a:pPr>
            <a:r>
              <a:rPr lang="es" sz="1150">
                <a:solidFill>
                  <a:srgbClr val="222222"/>
                </a:solidFill>
                <a:highlight>
                  <a:srgbClr val="FFFFFF"/>
                </a:highlight>
                <a:latin typeface="Montserrat"/>
                <a:ea typeface="Montserrat"/>
                <a:cs typeface="Montserrat"/>
                <a:sym typeface="Montserrat"/>
              </a:rPr>
              <a:t>Más recientemente, en Los adioses (2018), dirigida por Natalia Beristáin, interpretó a Rosario Castellanos en su juventud.</a:t>
            </a:r>
            <a:endParaRPr sz="1150">
              <a:solidFill>
                <a:srgbClr val="222222"/>
              </a:solidFill>
              <a:highlight>
                <a:srgbClr val="FFFFFF"/>
              </a:highlight>
              <a:latin typeface="Montserrat"/>
              <a:ea typeface="Montserrat"/>
              <a:cs typeface="Montserrat"/>
              <a:sym typeface="Montserrat"/>
            </a:endParaRPr>
          </a:p>
          <a:p>
            <a:pPr indent="0" lvl="0" marL="0" rtl="0" algn="l">
              <a:spcBef>
                <a:spcPts val="600"/>
              </a:spcBef>
              <a:spcAft>
                <a:spcPts val="1600"/>
              </a:spcAft>
              <a:buNone/>
            </a:pPr>
            <a:r>
              <a:t/>
            </a:r>
            <a:endParaRPr/>
          </a:p>
        </p:txBody>
      </p:sp>
      <p:pic>
        <p:nvPicPr>
          <p:cNvPr id="150" name="Google Shape;150;p16"/>
          <p:cNvPicPr preferRelativeResize="0"/>
          <p:nvPr/>
        </p:nvPicPr>
        <p:blipFill>
          <a:blip r:embed="rId3">
            <a:alphaModFix/>
          </a:blip>
          <a:stretch>
            <a:fillRect/>
          </a:stretch>
        </p:blipFill>
        <p:spPr>
          <a:xfrm>
            <a:off x="4638125" y="502351"/>
            <a:ext cx="1863774" cy="2629976"/>
          </a:xfrm>
          <a:prstGeom prst="rect">
            <a:avLst/>
          </a:prstGeom>
          <a:noFill/>
          <a:ln>
            <a:noFill/>
          </a:ln>
        </p:spPr>
      </p:pic>
      <p:pic>
        <p:nvPicPr>
          <p:cNvPr id="151" name="Google Shape;151;p16"/>
          <p:cNvPicPr preferRelativeResize="0"/>
          <p:nvPr/>
        </p:nvPicPr>
        <p:blipFill>
          <a:blip r:embed="rId4">
            <a:alphaModFix/>
          </a:blip>
          <a:stretch>
            <a:fillRect/>
          </a:stretch>
        </p:blipFill>
        <p:spPr>
          <a:xfrm>
            <a:off x="6710924" y="1825250"/>
            <a:ext cx="1934026" cy="290103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17"/>
          <p:cNvSpPr txBox="1"/>
          <p:nvPr>
            <p:ph idx="1" type="body"/>
          </p:nvPr>
        </p:nvSpPr>
        <p:spPr>
          <a:xfrm>
            <a:off x="4775600" y="413500"/>
            <a:ext cx="3726000" cy="2577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s" sz="1250">
                <a:solidFill>
                  <a:srgbClr val="222222"/>
                </a:solidFill>
                <a:highlight>
                  <a:srgbClr val="FFFFFF"/>
                </a:highlight>
                <a:latin typeface="Montserrat"/>
                <a:ea typeface="Montserrat"/>
                <a:cs typeface="Montserrat"/>
                <a:sym typeface="Montserrat"/>
              </a:rPr>
              <a:t>En el 2017, protagonizó, junto a Camila Sodi y a Luis Gerardo Méndez, la película Camino a Marte, del director Humberto Hinojosa Ozcáriz.</a:t>
            </a:r>
            <a:endParaRPr sz="1250">
              <a:solidFill>
                <a:srgbClr val="222222"/>
              </a:solidFill>
              <a:highlight>
                <a:srgbClr val="FFFFFF"/>
              </a:highlight>
              <a:latin typeface="Montserrat"/>
              <a:ea typeface="Montserrat"/>
              <a:cs typeface="Montserrat"/>
              <a:sym typeface="Montserrat"/>
            </a:endParaRPr>
          </a:p>
          <a:p>
            <a:pPr indent="0" lvl="0" marL="0" rtl="0" algn="l">
              <a:spcBef>
                <a:spcPts val="600"/>
              </a:spcBef>
              <a:spcAft>
                <a:spcPts val="0"/>
              </a:spcAft>
              <a:buNone/>
            </a:pPr>
            <a:r>
              <a:rPr lang="es" sz="1250">
                <a:solidFill>
                  <a:srgbClr val="222222"/>
                </a:solidFill>
                <a:highlight>
                  <a:srgbClr val="FFFFFF"/>
                </a:highlight>
                <a:latin typeface="Montserrat"/>
                <a:ea typeface="Montserrat"/>
                <a:cs typeface="Montserrat"/>
                <a:sym typeface="Montserrat"/>
              </a:rPr>
              <a:t> </a:t>
            </a:r>
            <a:endParaRPr sz="1250">
              <a:solidFill>
                <a:srgbClr val="222222"/>
              </a:solidFill>
              <a:highlight>
                <a:srgbClr val="FFFFFF"/>
              </a:highlight>
              <a:latin typeface="Montserrat"/>
              <a:ea typeface="Montserrat"/>
              <a:cs typeface="Montserrat"/>
              <a:sym typeface="Montserrat"/>
            </a:endParaRPr>
          </a:p>
          <a:p>
            <a:pPr indent="0" lvl="0" marL="0" rtl="0" algn="l">
              <a:spcBef>
                <a:spcPts val="600"/>
              </a:spcBef>
              <a:spcAft>
                <a:spcPts val="0"/>
              </a:spcAft>
              <a:buNone/>
            </a:pPr>
            <a:r>
              <a:rPr lang="es" sz="1250">
                <a:solidFill>
                  <a:srgbClr val="222222"/>
                </a:solidFill>
                <a:highlight>
                  <a:srgbClr val="FFFFFF"/>
                </a:highlight>
                <a:latin typeface="Montserrat"/>
                <a:ea typeface="Montserrat"/>
                <a:cs typeface="Montserrat"/>
                <a:sym typeface="Montserrat"/>
              </a:rPr>
              <a:t>En 2019 participó en Narcos México para Netflix, como la novia de Rafael Caro Quintero , narco protagonizado por Tenoch Huerta . Así mismo era la hija del gobernador de Zacatecas y sobrina de presidente en este drama.</a:t>
            </a:r>
            <a:endParaRPr sz="1250">
              <a:solidFill>
                <a:srgbClr val="222222"/>
              </a:solidFill>
              <a:highlight>
                <a:srgbClr val="FFFFFF"/>
              </a:highlight>
              <a:latin typeface="Montserrat"/>
              <a:ea typeface="Montserrat"/>
              <a:cs typeface="Montserrat"/>
              <a:sym typeface="Montserrat"/>
            </a:endParaRPr>
          </a:p>
          <a:p>
            <a:pPr indent="0" lvl="0" marL="0" rtl="0" algn="l">
              <a:spcBef>
                <a:spcPts val="600"/>
              </a:spcBef>
              <a:spcAft>
                <a:spcPts val="0"/>
              </a:spcAft>
              <a:buNone/>
            </a:pPr>
            <a:r>
              <a:rPr lang="es" sz="1250">
                <a:solidFill>
                  <a:srgbClr val="222222"/>
                </a:solidFill>
                <a:highlight>
                  <a:srgbClr val="FFFFFF"/>
                </a:highlight>
                <a:latin typeface="Montserrat"/>
                <a:ea typeface="Montserrat"/>
                <a:cs typeface="Montserrat"/>
                <a:sym typeface="Montserrat"/>
              </a:rPr>
              <a:t> </a:t>
            </a:r>
            <a:endParaRPr sz="1250">
              <a:solidFill>
                <a:srgbClr val="222222"/>
              </a:solidFill>
              <a:highlight>
                <a:srgbClr val="FFFFFF"/>
              </a:highlight>
              <a:latin typeface="Montserrat"/>
              <a:ea typeface="Montserrat"/>
              <a:cs typeface="Montserrat"/>
              <a:sym typeface="Montserrat"/>
            </a:endParaRPr>
          </a:p>
          <a:p>
            <a:pPr indent="0" lvl="0" marL="0" rtl="0" algn="l">
              <a:spcBef>
                <a:spcPts val="600"/>
              </a:spcBef>
              <a:spcAft>
                <a:spcPts val="0"/>
              </a:spcAft>
              <a:buNone/>
            </a:pPr>
            <a:r>
              <a:rPr lang="es" sz="1250">
                <a:solidFill>
                  <a:srgbClr val="222222"/>
                </a:solidFill>
                <a:highlight>
                  <a:srgbClr val="FFFFFF"/>
                </a:highlight>
                <a:latin typeface="Montserrat"/>
                <a:ea typeface="Montserrat"/>
                <a:cs typeface="Montserrat"/>
                <a:sym typeface="Montserrat"/>
              </a:rPr>
              <a:t>En el 2020, Tessa es protagonista de la serie juvenil Mexicana “DESENFRENADAS” de Netflix, protagonizada también por Bárbara López, Lucía Uribe Bracho y Coty Camacho, sus fans esperan la segunda temporada.</a:t>
            </a:r>
            <a:endParaRPr sz="1250">
              <a:solidFill>
                <a:srgbClr val="222222"/>
              </a:solidFill>
              <a:highlight>
                <a:srgbClr val="FFFFFF"/>
              </a:highlight>
              <a:latin typeface="Montserrat"/>
              <a:ea typeface="Montserrat"/>
              <a:cs typeface="Montserrat"/>
              <a:sym typeface="Montserrat"/>
            </a:endParaRPr>
          </a:p>
          <a:p>
            <a:pPr indent="0" lvl="0" marL="0" rtl="0" algn="l">
              <a:spcBef>
                <a:spcPts val="600"/>
              </a:spcBef>
              <a:spcAft>
                <a:spcPts val="1600"/>
              </a:spcAft>
              <a:buNone/>
            </a:pPr>
            <a:r>
              <a:t/>
            </a:r>
            <a:endParaRPr/>
          </a:p>
        </p:txBody>
      </p:sp>
      <p:pic>
        <p:nvPicPr>
          <p:cNvPr id="157" name="Google Shape;157;p17"/>
          <p:cNvPicPr preferRelativeResize="0"/>
          <p:nvPr/>
        </p:nvPicPr>
        <p:blipFill>
          <a:blip r:embed="rId3">
            <a:alphaModFix/>
          </a:blip>
          <a:stretch>
            <a:fillRect/>
          </a:stretch>
        </p:blipFill>
        <p:spPr>
          <a:xfrm>
            <a:off x="573174" y="413500"/>
            <a:ext cx="1634875" cy="2419600"/>
          </a:xfrm>
          <a:prstGeom prst="rect">
            <a:avLst/>
          </a:prstGeom>
          <a:noFill/>
          <a:ln>
            <a:noFill/>
          </a:ln>
        </p:spPr>
      </p:pic>
      <p:pic>
        <p:nvPicPr>
          <p:cNvPr id="158" name="Google Shape;158;p17"/>
          <p:cNvPicPr preferRelativeResize="0"/>
          <p:nvPr/>
        </p:nvPicPr>
        <p:blipFill>
          <a:blip r:embed="rId4">
            <a:alphaModFix/>
          </a:blip>
          <a:stretch>
            <a:fillRect/>
          </a:stretch>
        </p:blipFill>
        <p:spPr>
          <a:xfrm>
            <a:off x="2753175" y="434288"/>
            <a:ext cx="1634875" cy="2378024"/>
          </a:xfrm>
          <a:prstGeom prst="rect">
            <a:avLst/>
          </a:prstGeom>
          <a:noFill/>
          <a:ln>
            <a:noFill/>
          </a:ln>
        </p:spPr>
      </p:pic>
      <p:pic>
        <p:nvPicPr>
          <p:cNvPr id="159" name="Google Shape;159;p17"/>
          <p:cNvPicPr preferRelativeResize="0"/>
          <p:nvPr/>
        </p:nvPicPr>
        <p:blipFill>
          <a:blip r:embed="rId5">
            <a:alphaModFix/>
          </a:blip>
          <a:stretch>
            <a:fillRect/>
          </a:stretch>
        </p:blipFill>
        <p:spPr>
          <a:xfrm>
            <a:off x="1121625" y="2990500"/>
            <a:ext cx="2617776" cy="18123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18"/>
          <p:cNvSpPr txBox="1"/>
          <p:nvPr>
            <p:ph type="title"/>
          </p:nvPr>
        </p:nvSpPr>
        <p:spPr>
          <a:xfrm>
            <a:off x="2369500" y="210550"/>
            <a:ext cx="3521100" cy="641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6500">
                <a:latin typeface="Montserrat"/>
                <a:ea typeface="Montserrat"/>
                <a:cs typeface="Montserrat"/>
                <a:sym typeface="Montserrat"/>
              </a:rPr>
              <a:t>Música</a:t>
            </a:r>
            <a:r>
              <a:rPr lang="es" sz="6500">
                <a:latin typeface="Montserrat"/>
                <a:ea typeface="Montserrat"/>
                <a:cs typeface="Montserrat"/>
                <a:sym typeface="Montserrat"/>
              </a:rPr>
              <a:t> </a:t>
            </a:r>
            <a:endParaRPr sz="6500">
              <a:latin typeface="Montserrat"/>
              <a:ea typeface="Montserrat"/>
              <a:cs typeface="Montserrat"/>
              <a:sym typeface="Montserrat"/>
            </a:endParaRPr>
          </a:p>
        </p:txBody>
      </p:sp>
      <p:sp>
        <p:nvSpPr>
          <p:cNvPr id="165" name="Google Shape;165;p18"/>
          <p:cNvSpPr txBox="1"/>
          <p:nvPr>
            <p:ph idx="1" type="body"/>
          </p:nvPr>
        </p:nvSpPr>
        <p:spPr>
          <a:xfrm>
            <a:off x="234325" y="903838"/>
            <a:ext cx="4895100" cy="16617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s" sz="1500">
                <a:solidFill>
                  <a:srgbClr val="000000"/>
                </a:solidFill>
                <a:latin typeface="Montserrat"/>
                <a:ea typeface="Montserrat"/>
                <a:cs typeface="Montserrat"/>
                <a:sym typeface="Montserrat"/>
              </a:rPr>
              <a:t> </a:t>
            </a:r>
            <a:endParaRPr sz="1500">
              <a:solidFill>
                <a:srgbClr val="000000"/>
              </a:solidFill>
              <a:latin typeface="Montserrat"/>
              <a:ea typeface="Montserrat"/>
              <a:cs typeface="Montserrat"/>
              <a:sym typeface="Montserrat"/>
            </a:endParaRPr>
          </a:p>
          <a:p>
            <a:pPr indent="0" lvl="0" marL="0" rtl="0" algn="l">
              <a:spcBef>
                <a:spcPts val="1200"/>
              </a:spcBef>
              <a:spcAft>
                <a:spcPts val="0"/>
              </a:spcAft>
              <a:buNone/>
            </a:pPr>
            <a:r>
              <a:rPr lang="es" sz="1200">
                <a:solidFill>
                  <a:srgbClr val="000000"/>
                </a:solidFill>
                <a:latin typeface="Montserrat"/>
                <a:ea typeface="Montserrat"/>
                <a:cs typeface="Montserrat"/>
                <a:sym typeface="Montserrat"/>
              </a:rPr>
              <a:t>Comenzó a componer a los 13 años de edad, además de escribir poesía una </a:t>
            </a:r>
            <a:r>
              <a:rPr lang="es" sz="1200">
                <a:solidFill>
                  <a:srgbClr val="000000"/>
                </a:solidFill>
                <a:latin typeface="Montserrat"/>
                <a:ea typeface="Montserrat"/>
                <a:cs typeface="Montserrat"/>
                <a:sym typeface="Montserrat"/>
              </a:rPr>
              <a:t>característica</a:t>
            </a:r>
            <a:r>
              <a:rPr lang="es" sz="1200">
                <a:solidFill>
                  <a:srgbClr val="000000"/>
                </a:solidFill>
                <a:latin typeface="Montserrat"/>
                <a:ea typeface="Montserrat"/>
                <a:cs typeface="Montserrat"/>
                <a:sym typeface="Montserrat"/>
              </a:rPr>
              <a:t> en la letra de sus canciones.</a:t>
            </a:r>
            <a:endParaRPr sz="1200">
              <a:solidFill>
                <a:srgbClr val="000000"/>
              </a:solidFill>
              <a:latin typeface="Montserrat"/>
              <a:ea typeface="Montserrat"/>
              <a:cs typeface="Montserrat"/>
              <a:sym typeface="Montserrat"/>
            </a:endParaRPr>
          </a:p>
          <a:p>
            <a:pPr indent="0" lvl="0" marL="0" rtl="0" algn="l">
              <a:spcBef>
                <a:spcPts val="1200"/>
              </a:spcBef>
              <a:spcAft>
                <a:spcPts val="0"/>
              </a:spcAft>
              <a:buNone/>
            </a:pPr>
            <a:r>
              <a:rPr lang="es" sz="1200">
                <a:solidFill>
                  <a:srgbClr val="000000"/>
                </a:solidFill>
                <a:latin typeface="Montserrat"/>
                <a:ea typeface="Montserrat"/>
                <a:cs typeface="Montserrat"/>
                <a:sym typeface="Montserrat"/>
              </a:rPr>
              <a:t>Interpreta junto a Los Ángeles Azules la canción "Hermoso bebé", incluida en el álbum de dicha banda De plaza en plaza, publicado en el 2016.</a:t>
            </a:r>
            <a:endParaRPr sz="1200">
              <a:solidFill>
                <a:srgbClr val="000000"/>
              </a:solidFill>
              <a:latin typeface="Montserrat"/>
              <a:ea typeface="Montserrat"/>
              <a:cs typeface="Montserrat"/>
              <a:sym typeface="Montserrat"/>
            </a:endParaRPr>
          </a:p>
          <a:p>
            <a:pPr indent="0" lvl="0" marL="0" rtl="0" algn="l">
              <a:spcBef>
                <a:spcPts val="1200"/>
              </a:spcBef>
              <a:spcAft>
                <a:spcPts val="0"/>
              </a:spcAft>
              <a:buNone/>
            </a:pPr>
            <a:r>
              <a:rPr lang="es" sz="1200">
                <a:solidFill>
                  <a:srgbClr val="000000"/>
                </a:solidFill>
                <a:latin typeface="Montserrat"/>
                <a:ea typeface="Montserrat"/>
                <a:cs typeface="Montserrat"/>
                <a:sym typeface="Montserrat"/>
              </a:rPr>
              <a:t>En ese mismo año edita su primer sencillo bajo el título Búfalo.</a:t>
            </a:r>
            <a:endParaRPr sz="1200">
              <a:solidFill>
                <a:srgbClr val="000000"/>
              </a:solidFill>
              <a:latin typeface="Montserrat"/>
              <a:ea typeface="Montserrat"/>
              <a:cs typeface="Montserrat"/>
              <a:sym typeface="Montserrat"/>
            </a:endParaRPr>
          </a:p>
          <a:p>
            <a:pPr indent="0" lvl="0" marL="0" rtl="0" algn="l">
              <a:spcBef>
                <a:spcPts val="1200"/>
              </a:spcBef>
              <a:spcAft>
                <a:spcPts val="1600"/>
              </a:spcAft>
              <a:buNone/>
            </a:pPr>
            <a:r>
              <a:rPr lang="es" sz="1200">
                <a:solidFill>
                  <a:srgbClr val="000000"/>
                </a:solidFill>
                <a:latin typeface="Montserrat"/>
                <a:ea typeface="Montserrat"/>
                <a:cs typeface="Montserrat"/>
                <a:sym typeface="Montserrat"/>
              </a:rPr>
              <a:t>El 28 de octubre de 2016 publicó su primer álbum titulado Correspondencia, siendo el primer sencillo de este trabajo la canción </a:t>
            </a:r>
            <a:r>
              <a:rPr lang="es" sz="1200">
                <a:solidFill>
                  <a:srgbClr val="000000"/>
                </a:solidFill>
                <a:latin typeface="Montserrat"/>
                <a:ea typeface="Montserrat"/>
                <a:cs typeface="Montserrat"/>
                <a:sym typeface="Montserrat"/>
              </a:rPr>
              <a:t>Acicalarse</a:t>
            </a:r>
            <a:r>
              <a:rPr lang="es" sz="1200">
                <a:solidFill>
                  <a:srgbClr val="000000"/>
                </a:solidFill>
                <a:latin typeface="Montserrat"/>
                <a:ea typeface="Montserrat"/>
                <a:cs typeface="Montserrat"/>
                <a:sym typeface="Montserrat"/>
              </a:rPr>
              <a:t>​. En este álbum se incluyen diez canciones.</a:t>
            </a:r>
            <a:endParaRPr sz="1200">
              <a:latin typeface="Montserrat"/>
              <a:ea typeface="Montserrat"/>
              <a:cs typeface="Montserrat"/>
              <a:sym typeface="Montserrat"/>
            </a:endParaRPr>
          </a:p>
        </p:txBody>
      </p:sp>
      <p:pic>
        <p:nvPicPr>
          <p:cNvPr id="166" name="Google Shape;166;p18"/>
          <p:cNvPicPr preferRelativeResize="0"/>
          <p:nvPr/>
        </p:nvPicPr>
        <p:blipFill>
          <a:blip r:embed="rId3">
            <a:alphaModFix/>
          </a:blip>
          <a:stretch>
            <a:fillRect/>
          </a:stretch>
        </p:blipFill>
        <p:spPr>
          <a:xfrm>
            <a:off x="6528450" y="149325"/>
            <a:ext cx="3170725" cy="3170725"/>
          </a:xfrm>
          <a:prstGeom prst="rect">
            <a:avLst/>
          </a:prstGeom>
          <a:noFill/>
          <a:ln>
            <a:noFill/>
          </a:ln>
        </p:spPr>
      </p:pic>
      <p:pic>
        <p:nvPicPr>
          <p:cNvPr id="167" name="Google Shape;167;p18"/>
          <p:cNvPicPr preferRelativeResize="0"/>
          <p:nvPr/>
        </p:nvPicPr>
        <p:blipFill>
          <a:blip r:embed="rId4">
            <a:alphaModFix/>
          </a:blip>
          <a:stretch>
            <a:fillRect/>
          </a:stretch>
        </p:blipFill>
        <p:spPr>
          <a:xfrm>
            <a:off x="7039600" y="3320050"/>
            <a:ext cx="1708725" cy="1708725"/>
          </a:xfrm>
          <a:prstGeom prst="rect">
            <a:avLst/>
          </a:prstGeom>
          <a:noFill/>
          <a:ln>
            <a:noFill/>
          </a:ln>
        </p:spPr>
      </p:pic>
      <p:pic>
        <p:nvPicPr>
          <p:cNvPr id="168" name="Google Shape;168;p18"/>
          <p:cNvPicPr preferRelativeResize="0"/>
          <p:nvPr/>
        </p:nvPicPr>
        <p:blipFill>
          <a:blip r:embed="rId5">
            <a:alphaModFix/>
          </a:blip>
          <a:stretch>
            <a:fillRect/>
          </a:stretch>
        </p:blipFill>
        <p:spPr>
          <a:xfrm>
            <a:off x="5299225" y="1191885"/>
            <a:ext cx="2171250" cy="108561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