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embeddedFontLst>
    <p:embeddedFont>
      <p:font typeface="Proxima Nova" panose="020B0604020202020204" charset="0"/>
      <p:regular r:id="rId14"/>
      <p:bold r:id="rId15"/>
      <p:italic r:id="rId16"/>
      <p:boldItalic r:id="rId17"/>
    </p:embeddedFont>
    <p:embeddedFont>
      <p:font typeface="Georgia" panose="02040502050405020303" pitchFamily="18" charset="0"/>
      <p:regular r:id="rId18"/>
      <p:bold r:id="rId19"/>
      <p:italic r:id="rId20"/>
      <p:bold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Roboto" panose="020B060402020202020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57" d="100"/>
          <a:sy n="157" d="100"/>
        </p:scale>
        <p:origin x="-294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116785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812819b0a4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812819b0a4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813ce3c9ed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813ce3c9ed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813ce3c9ed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813ce3c9ed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813ce3c9e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813ce3c9e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813ce3c9ed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813ce3c9ed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813ce3c9ed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813ce3c9ed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813ce3c9ed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813ce3c9ed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813ce3c9e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813ce3c9e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813ce3c9ed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813ce3c9ed_2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813ce3c9ed_1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813ce3c9ed_1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2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Google Shape;7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eometr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Conservative" TargetMode="External"/><Relationship Id="rId13" Type="http://schemas.openxmlformats.org/officeDocument/2006/relationships/hyperlink" Target="https://es.wikipedia.org/wiki/2006" TargetMode="External"/><Relationship Id="rId18" Type="http://schemas.openxmlformats.org/officeDocument/2006/relationships/image" Target="../media/image8.png"/><Relationship Id="rId3" Type="http://schemas.openxmlformats.org/officeDocument/2006/relationships/hyperlink" Target="https://es.wikipedia.org/wiki/Sociedad_an%C3%B3nima" TargetMode="External"/><Relationship Id="rId7" Type="http://schemas.openxmlformats.org/officeDocument/2006/relationships/hyperlink" Target="https://es.wikipedia.org/wiki/1874" TargetMode="External"/><Relationship Id="rId12" Type="http://schemas.openxmlformats.org/officeDocument/2006/relationships/hyperlink" Target="https://es.wikipedia.org/wiki/2002" TargetMode="External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6" Type="http://schemas.openxmlformats.org/officeDocument/2006/relationships/hyperlink" Target="https://es.wikipedia.org/wiki/Estados_Unidos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es.wikipedia.org/wiki/2_de_noviembre" TargetMode="External"/><Relationship Id="rId11" Type="http://schemas.openxmlformats.org/officeDocument/2006/relationships/hyperlink" Target="https://es.wikipedia.org/wiki/Empresa" TargetMode="External"/><Relationship Id="rId5" Type="http://schemas.openxmlformats.org/officeDocument/2006/relationships/hyperlink" Target="https://es.wikipedia.org/wiki/Osaka" TargetMode="External"/><Relationship Id="rId15" Type="http://schemas.openxmlformats.org/officeDocument/2006/relationships/hyperlink" Target="https://es.wikipedia.org/wiki/Reino_Unido" TargetMode="External"/><Relationship Id="rId10" Type="http://schemas.openxmlformats.org/officeDocument/2006/relationships/hyperlink" Target="https://es.wikipedia.org/wiki/Imprenta" TargetMode="External"/><Relationship Id="rId4" Type="http://schemas.openxmlformats.org/officeDocument/2006/relationships/hyperlink" Target="https://es.wikipedia.org/wiki/Tokio" TargetMode="External"/><Relationship Id="rId9" Type="http://schemas.openxmlformats.org/officeDocument/2006/relationships/hyperlink" Target="https://en.wikipedia.org/wiki/Centre-right" TargetMode="External"/><Relationship Id="rId14" Type="http://schemas.openxmlformats.org/officeDocument/2006/relationships/hyperlink" Target="https://es.wikipedia.org/wiki/The_Times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.mx/search?bih=675&amp;biw=1517&amp;hl=es-419&amp;sxsrf=ALeKk02BDruxoZmHhj8GB-WJ2NAcb9LJDw:1583804866637&amp;q=asahi+shimbun+circulaci%C3%B3n&amp;sa=X&amp;ved=2ahUKEwiopODz5I7oAhUEXq0KHdFSDaAQ6BMoADAQegQIDxAC" TargetMode="External"/><Relationship Id="rId13" Type="http://schemas.openxmlformats.org/officeDocument/2006/relationships/image" Target="../media/image9.jpg"/><Relationship Id="rId3" Type="http://schemas.openxmlformats.org/officeDocument/2006/relationships/hyperlink" Target="https://www.google.com.mx/search?bih=675&amp;biw=1517&amp;hl=es-419&amp;sxsrf=ALeKk02BDruxoZmHhj8GB-WJ2NAcb9LJDw:1583804866637&amp;q=asahi+shimbun+fundador&amp;stick=H4sIAAAAAAAAAOPgE-LUz9U3MCwpKc_VUsoot9JPzs_JSU0uyczP0y9ILcrMT8lMTswptkrLL81LSS1axCqWWJyYkalQnJGZm1Sap5AGFE5MyS8CABgiieNKAAAA&amp;sa=X&amp;ved=2ahUKEwiopODz5I7oAhUEXq0KHdFSDaAQ6BMoADANegQIDBAC" TargetMode="External"/><Relationship Id="rId7" Type="http://schemas.openxmlformats.org/officeDocument/2006/relationships/hyperlink" Target="https://www.google.com.mx/search?bih=675&amp;biw=1517&amp;hl=es-419&amp;sxsrf=ALeKk02BDruxoZmHhj8GB-WJ2NAcb9LJDw:1583804866637&amp;q=Jap%C3%B3n&amp;stick=H4sIAAAAAAAAAONgVhLQL9E3Mi4qSTOOT8urSilMXsTK5pVYcHhzHgD_ygiCHQAAAA&amp;sa=X&amp;ved=2ahUKEwiopODz5I7oAhUEXq0KHdFSDaAQmxMoATAPegQIDhAD" TargetMode="External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.mx/search?bih=675&amp;biw=1517&amp;hl=es-419&amp;sxsrf=ALeKk02BDruxoZmHhj8GB-WJ2NAcb9LJDw:1583804866637&amp;q=asahi+shimbun+pa%C3%ADs&amp;sa=X&amp;ved=2ahUKEwiopODz5I7oAhUEXq0KHdFSDaAQ6BMoADAPegQIDhAC" TargetMode="External"/><Relationship Id="rId11" Type="http://schemas.openxmlformats.org/officeDocument/2006/relationships/hyperlink" Target="https://www.google.com.mx/search?bih=675&amp;biw=1517&amp;hl=es-419&amp;sxsrf=ALeKk02BDruxoZmHhj8GB-WJ2NAcb9LJDw:1583804866637&amp;q=asahi+shimbun+shorenstein+prize&amp;stick=H4sIAAAAAAAAAOPgE-LUz9U3MCwpKc9V4gIxjYpMq4rTtWSzk630E8sTi1IgZHx5Zl5eapEVmFO8iFU-sTgxI1OhOCMzN6k0D0jnF6XmFZekZuYpFBRlVqXuYGUEABfW22NdAAAA&amp;sa=X&amp;ved=2ahUKEwiopODz5I7oAhUEXq0KHdFSDaAQmxMoATASegQIERAD" TargetMode="External"/><Relationship Id="rId5" Type="http://schemas.openxmlformats.org/officeDocument/2006/relationships/hyperlink" Target="https://www.google.com.mx/search?bih=675&amp;biw=1517&amp;hl=es-419&amp;sxsrf=ALeKk02BDruxoZmHhj8GB-WJ2NAcb9LJDw:1583804866637&amp;q=asahi+shimbun+fundaci%C3%B3n&amp;stick=H4sIAAAAAAAAAOPgE-LUz9U3MCwpKc_VUswot9JPzs_JSU0uyczP089LLS8uSCxILSq2SssvzUtJTVnEKpFYnJiRqVCckZmbVJqnkAYUTkzOPLw5DwBtAWJzSwAAAA&amp;sa=X&amp;ved=2ahUKEwiopODz5I7oAhUEXq0KHdFSDaAQ6BMoADAOegQIDRAC" TargetMode="External"/><Relationship Id="rId10" Type="http://schemas.openxmlformats.org/officeDocument/2006/relationships/hyperlink" Target="https://www.google.com.mx/search?bih=675&amp;biw=1517&amp;hl=es-419&amp;sxsrf=ALeKk02BDruxoZmHhj8GB-WJ2NAcb9LJDw:1583804866637&amp;q=asahi+shimbun+premios&amp;stick=H4sIAAAAAAAAAOPgE-LUz9U3MCwpKc_Vks1OttJPLE8sSoGQ8eWZeXmpRVZgTvEiVtHE4sSMTIXijMzcpNI8hYKi1NzM_GIAVFqKO0QAAAA&amp;sa=X&amp;ved=2ahUKEwiopODz5I7oAhUEXq0KHdFSDaAQ6BMoADASegQIERAC" TargetMode="External"/><Relationship Id="rId4" Type="http://schemas.openxmlformats.org/officeDocument/2006/relationships/hyperlink" Target="https://www.google.com.mx/search?bih=675&amp;biw=1517&amp;hl=es-419&amp;sxsrf=ALeKk02BDruxoZmHhj8GB-WJ2NAcb9LJDw:1583804866637&amp;q=Riichi+Ueno&amp;stick=H4sIAAAAAAAAAOPgE-LUz9U3MCwpKc9V4tZP1zc0MjSrMMoo01LKKLfST87PyUlNLsnMz9MvSC3KzE_JTE7MKbZKyy_NS0ktWsTKHZSZmZyRqRCampe_g5URAKgvBhxPAAAA&amp;sa=X&amp;ved=2ahUKEwiopODz5I7oAhUEXq0KHdFSDaAQmxMoATANegQIDBAD" TargetMode="External"/><Relationship Id="rId9" Type="http://schemas.openxmlformats.org/officeDocument/2006/relationships/hyperlink" Target="https://www.google.com.mx/search?bih=675&amp;biw=1517&amp;hl=es-419&amp;sxsrf=ALeKk02BDruxoZmHhj8GB-WJ2NAcb9LJDw:1583804866637&amp;q=asahi+shimbun+%C3%A1mbito+de+distribuci%C3%B3n&amp;sa=X&amp;ved=2ahUKEwiopODz5I7oAhUEXq0KHdFSDaAQ6BMoADARegQIEBAC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.mx/search?bih=675&amp;biw=1517&amp;hl=es-419&amp;sxsrf=ALeKk02SJpJF_Nfu0-JT-kP-1J37eEwygw:1583805752546&amp;q=usa+today+propietarios&amp;stick=H4sIAAAAAAAAAOPgE-LUz9U3MEzJia_QUswot9JPzs_JSU0uyczP0y9ILcrMT8lMTswptsovz0stKl7EKlZanKhQkp-SWKlQUJRfkJlakghUVAwAiLcrL0kAAAA&amp;sa=X&amp;ved=2ahUKEwiW-5ea6I7oAhVGSK0KHf32DscQ6BMoADAZegQICRAC" TargetMode="External"/><Relationship Id="rId13" Type="http://schemas.openxmlformats.org/officeDocument/2006/relationships/hyperlink" Target="https://www.google.com.mx/search?bih=675&amp;biw=1517&amp;hl=es-419&amp;sxsrf=ALeKk02SJpJF_Nfu0-JT-kP-1J37eEwygw:1583805752546&amp;q=usa+today+red+smith+award&amp;stick=H4sIAAAAAAAAAOPgE-LUz9U3MEzJia9QAjPNynItSrRks5Ot9BPLE4tSIGR8eWZeXmqRFZhTvIhVsrQ4UaEkPyWxUqEoNUWhODezJEMBLLmDlREA4Lt3XVYAAAA&amp;sa=X&amp;ved=2ahUKEwiW-5ea6I7oAhVGSK0KHf32DscQmxMoATAcegQIDBAD" TargetMode="External"/><Relationship Id="rId3" Type="http://schemas.openxmlformats.org/officeDocument/2006/relationships/image" Target="../media/image10.png"/><Relationship Id="rId7" Type="http://schemas.openxmlformats.org/officeDocument/2006/relationships/hyperlink" Target="https://www.google.com.mx/search?bih=675&amp;biw=1517&amp;hl=es-419&amp;sxsrf=ALeKk02SJpJF_Nfu0-JT-kP-1J37eEwygw:1583805752546&amp;q=Virginia&amp;stick=H4sIAAAAAAAAAONgVuLQz9U3MK8yzF3EyhGWWZSemZeZCAB3RIpQFwAAAA&amp;sa=X&amp;ved=2ahUKEwiW-5ea6I7oAhVGSK0KHf32DscQmxMoAzAYegQICBAF" TargetMode="External"/><Relationship Id="rId12" Type="http://schemas.openxmlformats.org/officeDocument/2006/relationships/hyperlink" Target="https://www.google.com.mx/search?bih=675&amp;biw=1517&amp;hl=es-419&amp;sxsrf=ALeKk02SJpJF_Nfu0-JT-kP-1J37eEwygw:1583805752546&amp;q=usa+today+premios&amp;stick=H4sIAAAAAAAAAOPgE-LUz9U3MEzJia_Qks1OttJPLE8sSoGQ8eWZeXmpRVZgTvEiVsHS4kSFkvyUxEqFgqLU3Mz8YgChMtGDQAAAAA&amp;sa=X&amp;ved=2ahUKEwiW-5ea6I7oAhVGSK0KHf32DscQ6BMoADAcegQIDBAC" TargetMode="External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.mx/search?bih=675&amp;biw=1517&amp;hl=es-419&amp;sxsrf=ALeKk02SJpJF_Nfu0-JT-kP-1J37eEwygw:1583805752546&amp;q=McLean&amp;stick=H4sIAAAAAAAAAONgVuLUz9U3MDTINTVdxMrmm-yTmpgHAE4Nq24WAAAA&amp;sa=X&amp;ved=2ahUKEwiW-5ea6I7oAhVGSK0KHf32DscQmxMoAjAYegQICBAE" TargetMode="External"/><Relationship Id="rId11" Type="http://schemas.openxmlformats.org/officeDocument/2006/relationships/hyperlink" Target="https://www.google.com.mx/search?bih=675&amp;biw=1517&amp;hl=es-419&amp;sxsrf=ALeKk02SJpJF_Nfu0-JT-kP-1J37eEwygw:1583805752546&amp;q=usa+today+precio&amp;sa=X&amp;ved=2ahUKEwiW-5ea6I7oAhVGSK0KHf32DscQ6BMoADAbegQICxAC" TargetMode="External"/><Relationship Id="rId5" Type="http://schemas.openxmlformats.org/officeDocument/2006/relationships/hyperlink" Target="https://www.google.com.mx/search?bih=675&amp;biw=1517&amp;hl=es-419&amp;sxsrf=ALeKk02SJpJF_Nfu0-JT-kP-1J37eEwygw:1583805752546&amp;q=Jones+Branch+Drive&amp;stick=H4sIAAAAAAAAAONgVuLWT9c3LElLqkoqLlrEKuSVn5darOBUlJiXnKHgUpRZlgoAzhYvWCQAAAA&amp;sa=X&amp;ved=2ahUKEwiW-5ea6I7oAhVGSK0KHf32DscQmxMoATAYegQICBAD" TargetMode="External"/><Relationship Id="rId15" Type="http://schemas.openxmlformats.org/officeDocument/2006/relationships/hyperlink" Target="https://www.google.com.mx/search?bih=675&amp;biw=1517&amp;hl=es-419&amp;sxsrf=ALeKk02SJpJF_Nfu0-JT-kP-1J37eEwygw:1583805752546&amp;q=usa+today+billie+award+for+journalism&amp;stick=H4sIAAAAAAAAAOPgE-LUz9U3MEzJia9Q4tVP1zc0TDNLKS7ILkzSks1OttJPLE8sSoGQ8eWZeXmpRVZgTvEiVtXS4kSFkvyUxEqFpMycnMxUBbCMQlp-kUJWfmlRXmJOZnHuDlZGAKRqR-RmAAAA&amp;sa=X&amp;ved=2ahUKEwiW-5ea6I7oAhVGSK0KHf32DscQmxMoAzAcegQIDBAF" TargetMode="External"/><Relationship Id="rId10" Type="http://schemas.openxmlformats.org/officeDocument/2006/relationships/hyperlink" Target="https://www.google.com.mx/search?bih=675&amp;biw=1517&amp;hl=es-419&amp;sxsrf=ALeKk02SJpJF_Nfu0-JT-kP-1J37eEwygw:1583805752546&amp;q=usa+today+primera+publicaci%C3%B3n&amp;stick=H4sIAAAAAAAAAOPgE-LUz9U3MEzJia_QUssot9JPzs_JSU0uyczP0y9ILcrMT8lMTswptkosKEhNLFJISSxJXcQqV1qcqFCSn5JYqVBQlJmbWpSoUFCalANUmZx5eHMeAKzt0OlWAAAA&amp;sa=X&amp;ved=2ahUKEwiW-5ea6I7oAhVGSK0KHf32DscQ6BMoADAaegQIChAC" TargetMode="External"/><Relationship Id="rId4" Type="http://schemas.openxmlformats.org/officeDocument/2006/relationships/hyperlink" Target="https://www.google.com.mx/search?bih=675&amp;biw=1517&amp;hl=es-419&amp;sxsrf=ALeKk02SJpJF_Nfu0-JT-kP-1J37eEwygw:1583805752546&amp;q=usa+today+sede&amp;sa=X&amp;ved=2ahUKEwiW-5ea6I7oAhVGSK0KHf32DscQ6BMoADAYegQICBAC" TargetMode="External"/><Relationship Id="rId9" Type="http://schemas.openxmlformats.org/officeDocument/2006/relationships/hyperlink" Target="https://www.google.com.mx/search?bih=675&amp;biw=1517&amp;hl=es-419&amp;sxsrf=ALeKk02SJpJF_Nfu0-JT-kP-1J37eEwygw:1583805752546&amp;q=Gannett&amp;stick=H4sIAAAAAAAAAOPgE-LUz9U3MEzJia9QAjONzIwN0rUUM8qt9JPzc3JSk0sy8_P0C1KLMvNTMpMTc4qt8svzUouKF7Gyuyfm5aWWlOxgZQQAXIyRTEgAAAA&amp;sa=X&amp;ved=2ahUKEwiW-5ea6I7oAhVGSK0KHf32DscQmxMoATAZegQICRAD" TargetMode="External"/><Relationship Id="rId14" Type="http://schemas.openxmlformats.org/officeDocument/2006/relationships/hyperlink" Target="https://www.google.com.mx/search?bih=675&amp;biw=1517&amp;hl=es-419&amp;sxsrf=ALeKk02SJpJF_Nfu0-JT-kP-1J37eEwygw:1583805752546&amp;q=Mejor+Cobertura+de+Peri%C3%B3dico&amp;stick=H4sIAAAAAAAAAOPgE-LUz9U3MEzJia9Q4gIxy4tK4gsNtGSzk630E8sTi1IgZHx5Zl5eapEVmFO8iFXWNzUrv0jBOT8ptaiktChRISVVISC1KPPw5pTM5PwdrIwAG0xJi1sAAAA&amp;sa=X&amp;ved=2ahUKEwiW-5ea6I7oAhVGSK0KHf32DscQmxMoAjAcegQIDBA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gg.gg/gu330" TargetMode="External"/><Relationship Id="rId3" Type="http://schemas.openxmlformats.org/officeDocument/2006/relationships/hyperlink" Target="https://es.wikipedia.org/wiki/1_de_octubre" TargetMode="External"/><Relationship Id="rId7" Type="http://schemas.openxmlformats.org/officeDocument/2006/relationships/hyperlink" Target="http://www.nytimes.com/2010/04/27/business/media/27audit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eb.archive.org/web/20050629001918/http:/www.yomiuri.co.jp/dy/" TargetMode="External"/><Relationship Id="rId11" Type="http://schemas.openxmlformats.org/officeDocument/2006/relationships/hyperlink" Target="https://bit.ly/3aNnamd" TargetMode="External"/><Relationship Id="rId5" Type="http://schemas.openxmlformats.org/officeDocument/2006/relationships/hyperlink" Target="http://www.yomiuri.co.jp/" TargetMode="External"/><Relationship Id="rId10" Type="http://schemas.openxmlformats.org/officeDocument/2006/relationships/hyperlink" Target="https://bit.ly/3cMyFMg" TargetMode="External"/><Relationship Id="rId4" Type="http://schemas.openxmlformats.org/officeDocument/2006/relationships/hyperlink" Target="https://es.wikipedia.org/wiki/1951" TargetMode="External"/><Relationship Id="rId9" Type="http://schemas.openxmlformats.org/officeDocument/2006/relationships/hyperlink" Target="https://bit.ly/2xr4QR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ctrTitle"/>
          </p:nvPr>
        </p:nvSpPr>
        <p:spPr>
          <a:xfrm>
            <a:off x="20182" y="669482"/>
            <a:ext cx="87645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000000"/>
                </a:solidFill>
                <a:latin typeface="Century Gothic" panose="020B0502020202020204" pitchFamily="34" charset="0"/>
              </a:rPr>
              <a:t>LA CIRCULACIÓN DE LOS DIARIOS EN EL MUNDO</a:t>
            </a:r>
            <a:endParaRPr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27000" y="3121100"/>
            <a:ext cx="4110600" cy="1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s" sz="1800" dirty="0"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Alarcón Adan Ricardo</a:t>
            </a:r>
            <a:endParaRPr sz="1800" dirty="0"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s" sz="1800" dirty="0"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Cruz Flores José Luis</a:t>
            </a:r>
            <a:endParaRPr sz="1800" dirty="0"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s" sz="1800" dirty="0"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Jiménez Escobar Gregorio </a:t>
            </a:r>
            <a:endParaRPr sz="1800" dirty="0"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</p:txBody>
      </p:sp>
      <p:pic>
        <p:nvPicPr>
          <p:cNvPr id="87" name="Google Shape;8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396414"/>
            <a:ext cx="3441750" cy="344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4EA7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4725150" y="895027"/>
            <a:ext cx="43107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FFFFFF"/>
                </a:solidFill>
                <a:latin typeface="Century Gothic" panose="020B0502020202020204" pitchFamily="34" charset="0"/>
              </a:rPr>
              <a:t>MEDIOS MASIVOS</a:t>
            </a:r>
            <a:endParaRPr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2"/>
          </p:nvPr>
        </p:nvSpPr>
        <p:spPr>
          <a:xfrm>
            <a:off x="4962000" y="12608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2000" b="1" dirty="0">
                <a:solidFill>
                  <a:srgbClr val="FFFFFF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Son aquellos que por su alcance y difusión afectan a un mayor número de personas en un momento dado. También se conocen como medios no medidos.</a:t>
            </a:r>
            <a:endParaRPr sz="20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4" name="Google Shape;9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82" y="252612"/>
            <a:ext cx="4395750" cy="439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1B47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>
            <a:spLocks noGrp="1"/>
          </p:cNvSpPr>
          <p:nvPr>
            <p:ph type="title"/>
          </p:nvPr>
        </p:nvSpPr>
        <p:spPr>
          <a:xfrm>
            <a:off x="457875" y="2237150"/>
            <a:ext cx="3939900" cy="165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300" b="1" dirty="0">
                <a:solidFill>
                  <a:srgbClr val="FFFFFF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Sus principales ventajas son: </a:t>
            </a:r>
            <a:r>
              <a:rPr lang="es" sz="1300" b="1" dirty="0" smtClean="0">
                <a:solidFill>
                  <a:srgbClr val="FFFFFF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/>
            </a:r>
            <a:br>
              <a:rPr lang="es" sz="1300" b="1" dirty="0" smtClean="0">
                <a:solidFill>
                  <a:srgbClr val="FFFFFF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</a:br>
            <a:r>
              <a:rPr lang="es" sz="1300" b="1" dirty="0" smtClean="0">
                <a:solidFill>
                  <a:srgbClr val="FFFFFF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Flexibilidad; </a:t>
            </a:r>
            <a:r>
              <a:rPr lang="es" sz="1300" b="1" dirty="0">
                <a:solidFill>
                  <a:srgbClr val="FFFFFF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actualidad; buena cobertura de mercados locales; aceptabilidad amplia; credibilidad alta. Además, son accesibles a pequeños comerciantes que deseen anunciarse.</a:t>
            </a:r>
            <a:endParaRPr sz="1300" b="1" dirty="0">
              <a:solidFill>
                <a:srgbClr val="FFFFFF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300" b="1" dirty="0">
                <a:solidFill>
                  <a:srgbClr val="FFFFFF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Entre sus principales limitaciones y desventajas se encuentran: Vida corta; calidad baja de reproducción; pocos lectores del mismo ejemplar físico y no es selectivo con relación a los grupos socioeconómicos</a:t>
            </a:r>
            <a:endParaRPr sz="1300" b="1" dirty="0">
              <a:solidFill>
                <a:srgbClr val="FFFFFF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8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1525" y="1151775"/>
            <a:ext cx="3231475" cy="323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5"/>
          <p:cNvSpPr txBox="1"/>
          <p:nvPr/>
        </p:nvSpPr>
        <p:spPr>
          <a:xfrm>
            <a:off x="202350" y="227425"/>
            <a:ext cx="5157000" cy="5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6000" dirty="0">
                <a:solidFill>
                  <a:srgbClr val="FFFFFF"/>
                </a:solidFill>
                <a:latin typeface="Century Gothic" panose="020B0502020202020204" pitchFamily="34" charset="0"/>
                <a:ea typeface="Proxima Nova"/>
                <a:cs typeface="Proxima Nova"/>
                <a:sym typeface="Proxima Nova"/>
              </a:rPr>
              <a:t>LOS DIARIOS</a:t>
            </a:r>
            <a:endParaRPr sz="6000" dirty="0">
              <a:solidFill>
                <a:srgbClr val="FFFFFF"/>
              </a:solidFill>
              <a:latin typeface="Century Gothic" panose="020B0502020202020204" pitchFamily="34" charset="0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6"/>
          <p:cNvPicPr preferRelativeResize="0"/>
          <p:nvPr/>
        </p:nvPicPr>
        <p:blipFill rotWithShape="1">
          <a:blip r:embed="rId3">
            <a:alphaModFix/>
          </a:blip>
          <a:srcRect t="18407"/>
          <a:stretch/>
        </p:blipFill>
        <p:spPr>
          <a:xfrm>
            <a:off x="268900" y="661231"/>
            <a:ext cx="8606226" cy="412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6"/>
          <p:cNvSpPr txBox="1"/>
          <p:nvPr/>
        </p:nvSpPr>
        <p:spPr>
          <a:xfrm>
            <a:off x="268900" y="96200"/>
            <a:ext cx="8606226" cy="7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 smtClean="0">
                <a:solidFill>
                  <a:srgbClr val="FFFFFF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LOS PERIÓDICOS MÁS CIRCULADOS DEL MUNDO</a:t>
            </a:r>
            <a:r>
              <a:rPr lang="es-MX" sz="1800" dirty="0" smtClean="0">
                <a:solidFill>
                  <a:srgbClr val="FFFFFF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 </a:t>
            </a:r>
            <a:endParaRPr lang="es-MX" sz="1800" dirty="0">
              <a:solidFill>
                <a:srgbClr val="FFFFFF"/>
              </a:solidFill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4F5C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>
            <a:spLocks noGrp="1"/>
          </p:cNvSpPr>
          <p:nvPr>
            <p:ph type="title"/>
          </p:nvPr>
        </p:nvSpPr>
        <p:spPr>
          <a:xfrm>
            <a:off x="184650" y="713325"/>
            <a:ext cx="8608800" cy="23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latin typeface="Century Gothic" panose="020B0502020202020204" pitchFamily="34" charset="0"/>
              </a:rPr>
              <a:t>LOS DIARIOS MÁS VENDIDOS EN EL MUNDO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453475" y="1738900"/>
            <a:ext cx="3720600" cy="29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s" sz="18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Yomiuri Shimbun </a:t>
            </a:r>
            <a:endParaRPr sz="18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              </a:t>
            </a:r>
            <a:endParaRPr sz="18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s" sz="18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Asahi Shimbun </a:t>
            </a:r>
            <a:endParaRPr sz="18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                  </a:t>
            </a:r>
            <a:endParaRPr sz="18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s" sz="18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USA Today</a:t>
            </a:r>
            <a:endParaRPr sz="18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                            </a:t>
            </a:r>
            <a:endParaRPr sz="18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s" sz="18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Dainik Bhaskar  </a:t>
            </a:r>
            <a:endParaRPr sz="18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                  </a:t>
            </a:r>
            <a:endParaRPr sz="18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s" sz="18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Dainik Jagran                        </a:t>
            </a:r>
            <a:endParaRPr sz="18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14" name="Google Shape;11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6975" y="2379800"/>
            <a:ext cx="2419350" cy="241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93150" y="1333299"/>
            <a:ext cx="1633825" cy="163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  <p:bldP spid="1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124D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>
            <a:spLocks noGrp="1"/>
          </p:cNvSpPr>
          <p:nvPr>
            <p:ph type="body" idx="2"/>
          </p:nvPr>
        </p:nvSpPr>
        <p:spPr>
          <a:xfrm>
            <a:off x="4913925" y="63912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105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s" sz="105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*Consiste en tres </a:t>
            </a:r>
            <a:r>
              <a:rPr lang="es" sz="1050" dirty="0">
                <a:solidFill>
                  <a:schemeClr val="bg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/>
              </a:rPr>
              <a:t>sociedades anónimas</a:t>
            </a:r>
            <a:r>
              <a:rPr lang="es" sz="105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s" sz="1050" b="1" i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Sociedad Anónima Yomiuri Shimbun de </a:t>
            </a:r>
            <a:r>
              <a:rPr lang="es" sz="1050" b="1" i="1" dirty="0">
                <a:solidFill>
                  <a:schemeClr val="bg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/>
              </a:rPr>
              <a:t>Tokio</a:t>
            </a:r>
            <a:r>
              <a:rPr lang="es" sz="1050" b="1" i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, Sociedad Anónima Yomiuri Shimbun de </a:t>
            </a:r>
            <a:r>
              <a:rPr lang="es" sz="1050" b="1" i="1" dirty="0">
                <a:solidFill>
                  <a:schemeClr val="bg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5"/>
              </a:rPr>
              <a:t>Osaka</a:t>
            </a:r>
            <a:r>
              <a:rPr lang="es" sz="1050" b="1" i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y Sociedad Anónima Yomiuri Shimbun del Oeste</a:t>
            </a:r>
            <a:r>
              <a:rPr lang="es" sz="105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105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s" sz="105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*Fundado el </a:t>
            </a:r>
            <a:r>
              <a:rPr lang="es" sz="1050" dirty="0">
                <a:solidFill>
                  <a:schemeClr val="bg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6"/>
              </a:rPr>
              <a:t>2 de noviembre</a:t>
            </a:r>
            <a:r>
              <a:rPr lang="es" sz="105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s" sz="1050" dirty="0">
                <a:solidFill>
                  <a:schemeClr val="bg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7"/>
              </a:rPr>
              <a:t>1874</a:t>
            </a:r>
            <a:r>
              <a:rPr lang="es" sz="105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05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s" sz="105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*Es </a:t>
            </a:r>
            <a:r>
              <a:rPr lang="es" sz="1050" dirty="0">
                <a:solidFill>
                  <a:schemeClr val="bg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8"/>
              </a:rPr>
              <a:t>conservador</a:t>
            </a:r>
            <a:r>
              <a:rPr lang="es" sz="105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y a veces se lo considera un periódico de </a:t>
            </a:r>
            <a:r>
              <a:rPr lang="es" sz="1050" dirty="0">
                <a:solidFill>
                  <a:schemeClr val="bg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9"/>
              </a:rPr>
              <a:t>centro derecha</a:t>
            </a:r>
            <a:r>
              <a:rPr lang="es" sz="105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05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s" sz="105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*Cuenta con seis oficinas principales distribuidas por Japón y una red de información con 352 puestos informativos en Japón y 34 en el mundo. </a:t>
            </a:r>
            <a:endParaRPr sz="105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s" sz="105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*Posee 29 </a:t>
            </a:r>
            <a:r>
              <a:rPr lang="es" sz="1050" dirty="0">
                <a:solidFill>
                  <a:schemeClr val="bg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0"/>
              </a:rPr>
              <a:t>imprentas</a:t>
            </a:r>
            <a:r>
              <a:rPr lang="es" sz="105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y es considerado el máximo exponente como </a:t>
            </a:r>
            <a:r>
              <a:rPr lang="es" sz="1050" dirty="0">
                <a:solidFill>
                  <a:schemeClr val="bg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1"/>
              </a:rPr>
              <a:t>empresa</a:t>
            </a:r>
            <a:r>
              <a:rPr lang="es" sz="105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periodística dentro de Japón.</a:t>
            </a:r>
            <a:endParaRPr sz="105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s" sz="105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*Tirada de 14 323 781 ejemplares contabilizando ediciones matutina y vespertina en el </a:t>
            </a:r>
            <a:r>
              <a:rPr lang="es" sz="1050" dirty="0">
                <a:solidFill>
                  <a:schemeClr val="bg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2"/>
              </a:rPr>
              <a:t>2002</a:t>
            </a:r>
            <a:r>
              <a:rPr lang="es" sz="105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. La tirada de la segunda mitad del </a:t>
            </a:r>
            <a:r>
              <a:rPr lang="es" sz="1050" dirty="0">
                <a:solidFill>
                  <a:schemeClr val="bg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3"/>
              </a:rPr>
              <a:t>2006</a:t>
            </a:r>
            <a:r>
              <a:rPr lang="es" sz="105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fue de 10 030 000. Se estima que una parte substancial de alrededor de 8 millones de ejemplares son suscripciones.</a:t>
            </a:r>
            <a:endParaRPr sz="105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s" sz="105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*Tiene acuerdos de cooperación con el periódico </a:t>
            </a:r>
            <a:r>
              <a:rPr lang="es" sz="1050" i="1" dirty="0">
                <a:solidFill>
                  <a:schemeClr val="bg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4"/>
              </a:rPr>
              <a:t>The Times</a:t>
            </a:r>
            <a:r>
              <a:rPr lang="es" sz="105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s" sz="1050" dirty="0">
                <a:solidFill>
                  <a:schemeClr val="bg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5"/>
              </a:rPr>
              <a:t>Reino Unido</a:t>
            </a:r>
            <a:r>
              <a:rPr lang="es" sz="105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y diversos periódicos japoneses de corriente cooperacionista con </a:t>
            </a:r>
            <a:r>
              <a:rPr lang="es" sz="1050" dirty="0">
                <a:solidFill>
                  <a:schemeClr val="bg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6"/>
              </a:rPr>
              <a:t>Estados Unidos</a:t>
            </a:r>
            <a:r>
              <a:rPr lang="es" sz="105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05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121" name="Google Shape;121;p1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34650" y="1837138"/>
            <a:ext cx="3671702" cy="146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14250" y="130600"/>
            <a:ext cx="720600" cy="72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6000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 txBox="1">
            <a:spLocks noGrp="1"/>
          </p:cNvSpPr>
          <p:nvPr>
            <p:ph type="title"/>
          </p:nvPr>
        </p:nvSpPr>
        <p:spPr>
          <a:xfrm>
            <a:off x="460950" y="2087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dirty="0" smtClean="0">
                <a:solidFill>
                  <a:srgbClr val="FFFFFF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ASAHI SHIMBUN </a:t>
            </a:r>
            <a:br>
              <a:rPr lang="es-MX" sz="2800" dirty="0" smtClean="0">
                <a:solidFill>
                  <a:srgbClr val="FFFFFF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</a:br>
            <a:endParaRPr dirty="0"/>
          </a:p>
        </p:txBody>
      </p:sp>
      <p:sp>
        <p:nvSpPr>
          <p:cNvPr id="128" name="Google Shape;128;p19"/>
          <p:cNvSpPr txBox="1"/>
          <p:nvPr/>
        </p:nvSpPr>
        <p:spPr>
          <a:xfrm>
            <a:off x="35900" y="536250"/>
            <a:ext cx="5250300" cy="24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b="1" dirty="0">
                <a:solidFill>
                  <a:srgbClr val="FFFFFF"/>
                </a:solidFill>
                <a:latin typeface="Century Gothic" panose="020B0502020202020204" pitchFamily="34" charset="0"/>
              </a:rPr>
              <a:t>Es el segundo periódico  más popular de Japón. Este periódico se denomina como liberal y cuenta con 3000 periodistas, incluidos los corresponsales en el extranjero.</a:t>
            </a:r>
            <a:endParaRPr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b="1" dirty="0">
                <a:solidFill>
                  <a:srgbClr val="FFFFFF"/>
                </a:solidFill>
                <a:latin typeface="Century Gothic" panose="020B0502020202020204" pitchFamily="34" charset="0"/>
              </a:rPr>
              <a:t>Tiene una alianza con el diario International Herald Tribune y publica el International Herald Tribune/Asahi Shimbun como su versión en inglés. </a:t>
            </a:r>
            <a:endParaRPr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" name="Google Shape;129;p19"/>
          <p:cNvSpPr txBox="1"/>
          <p:nvPr/>
        </p:nvSpPr>
        <p:spPr>
          <a:xfrm>
            <a:off x="130800" y="2277351"/>
            <a:ext cx="4302000" cy="16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000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hlinkClick r:id="rId3"/>
              </a:rPr>
              <a:t>Fundador</a:t>
            </a:r>
            <a:r>
              <a:rPr lang="es" sz="10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: </a:t>
            </a:r>
            <a:r>
              <a:rPr lang="es" sz="1000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hlinkClick r:id="rId4"/>
              </a:rPr>
              <a:t>Riichi Ueno</a:t>
            </a:r>
            <a:endParaRPr sz="10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000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hlinkClick r:id="rId5"/>
              </a:rPr>
              <a:t>Fundación</a:t>
            </a:r>
            <a:r>
              <a:rPr lang="es" sz="10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: 25 de enero de 1879</a:t>
            </a:r>
            <a:endParaRPr sz="10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000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hlinkClick r:id="rId6"/>
              </a:rPr>
              <a:t>País</a:t>
            </a:r>
            <a:r>
              <a:rPr lang="es" sz="10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: </a:t>
            </a:r>
            <a:r>
              <a:rPr lang="es" sz="1000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hlinkClick r:id="rId7"/>
              </a:rPr>
              <a:t>Japón</a:t>
            </a:r>
            <a:endParaRPr sz="10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000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hlinkClick r:id="rId8"/>
              </a:rPr>
              <a:t>Circulación</a:t>
            </a:r>
            <a:r>
              <a:rPr lang="es" sz="10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: 7,96 millones (edición matutina, 2010)</a:t>
            </a:r>
            <a:endParaRPr sz="10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000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hlinkClick r:id="rId9"/>
              </a:rPr>
              <a:t>Ámbito de distribución</a:t>
            </a:r>
            <a:r>
              <a:rPr lang="es" sz="10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: Nacional</a:t>
            </a:r>
            <a:endParaRPr sz="10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000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hlinkClick r:id="rId10"/>
              </a:rPr>
              <a:t>Premios</a:t>
            </a:r>
            <a:r>
              <a:rPr lang="es" sz="10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: </a:t>
            </a:r>
            <a:r>
              <a:rPr lang="es" sz="1000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hlinkClick r:id="rId11"/>
              </a:rPr>
              <a:t>Shorenstein Prize</a:t>
            </a:r>
            <a:endParaRPr sz="10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0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Ciudad: japon </a:t>
            </a:r>
            <a:endParaRPr sz="10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Idioma: Japones </a:t>
            </a:r>
            <a:endParaRPr sz="10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Circulación: 6,622</a:t>
            </a:r>
            <a:endParaRPr sz="10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0" name="Google Shape;130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278775" y="144725"/>
            <a:ext cx="720600" cy="72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388549" y="2436851"/>
            <a:ext cx="4181399" cy="1252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4E13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0"/>
          <p:cNvSpPr txBox="1">
            <a:spLocks noGrp="1"/>
          </p:cNvSpPr>
          <p:nvPr>
            <p:ph type="title"/>
          </p:nvPr>
        </p:nvSpPr>
        <p:spPr>
          <a:xfrm>
            <a:off x="100350" y="149450"/>
            <a:ext cx="3301500" cy="81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latin typeface="Century Gothic" panose="020B0502020202020204" pitchFamily="34" charset="0"/>
              </a:rPr>
              <a:t>USA Today </a:t>
            </a:r>
            <a:endParaRPr dirty="0">
              <a:latin typeface="Century Gothic" panose="020B0502020202020204" pitchFamily="34" charset="0"/>
            </a:endParaRPr>
          </a:p>
        </p:txBody>
      </p:sp>
      <p:pic>
        <p:nvPicPr>
          <p:cNvPr id="137" name="Google Shape;13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0050" y="2175225"/>
            <a:ext cx="4095900" cy="2153751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0"/>
          <p:cNvSpPr txBox="1"/>
          <p:nvPr/>
        </p:nvSpPr>
        <p:spPr>
          <a:xfrm>
            <a:off x="100350" y="1493100"/>
            <a:ext cx="4799700" cy="26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hlinkClick r:id="rId4"/>
              </a:rPr>
              <a:t>Sede</a:t>
            </a:r>
            <a:r>
              <a:rPr lang="es" b="1" dirty="0">
                <a:solidFill>
                  <a:srgbClr val="FFFFFF"/>
                </a:solidFill>
                <a:latin typeface="Century Gothic" panose="020B0502020202020204" pitchFamily="34" charset="0"/>
              </a:rPr>
              <a:t>: 7950 </a:t>
            </a:r>
            <a:r>
              <a:rPr lang="es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hlinkClick r:id="rId5"/>
              </a:rPr>
              <a:t>Jones Branch Drive</a:t>
            </a:r>
            <a:r>
              <a:rPr lang="es" b="1" dirty="0">
                <a:solidFill>
                  <a:srgbClr val="FFFFFF"/>
                </a:solidFill>
                <a:latin typeface="Century Gothic" panose="020B0502020202020204" pitchFamily="34" charset="0"/>
              </a:rPr>
              <a:t>; </a:t>
            </a:r>
            <a:r>
              <a:rPr lang="es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hlinkClick r:id="rId6"/>
              </a:rPr>
              <a:t>McLean</a:t>
            </a:r>
            <a:r>
              <a:rPr lang="es" b="1" dirty="0">
                <a:solidFill>
                  <a:srgbClr val="FFFFFF"/>
                </a:solidFill>
                <a:latin typeface="Century Gothic" panose="020B0502020202020204" pitchFamily="34" charset="0"/>
              </a:rPr>
              <a:t>, </a:t>
            </a:r>
            <a:r>
              <a:rPr lang="es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hlinkClick r:id="rId7"/>
              </a:rPr>
              <a:t>Virginia</a:t>
            </a:r>
            <a:r>
              <a:rPr lang="es" b="1" dirty="0">
                <a:solidFill>
                  <a:srgbClr val="FFFFFF"/>
                </a:solidFill>
                <a:latin typeface="Century Gothic" panose="020B0502020202020204" pitchFamily="34" charset="0"/>
              </a:rPr>
              <a:t>, 22108</a:t>
            </a:r>
            <a:endParaRPr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 dirty="0">
                <a:solidFill>
                  <a:srgbClr val="FFFFFF"/>
                </a:solidFill>
                <a:latin typeface="Century Gothic" panose="020B0502020202020204" pitchFamily="34" charset="0"/>
              </a:rPr>
              <a:t>Circulación: 4,139</a:t>
            </a:r>
            <a:endParaRPr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hlinkClick r:id="rId8"/>
              </a:rPr>
              <a:t>Propietarios</a:t>
            </a:r>
            <a:r>
              <a:rPr lang="es" b="1" dirty="0">
                <a:solidFill>
                  <a:srgbClr val="FFFFFF"/>
                </a:solidFill>
                <a:latin typeface="Century Gothic" panose="020B0502020202020204" pitchFamily="34" charset="0"/>
              </a:rPr>
              <a:t>: </a:t>
            </a:r>
            <a:r>
              <a:rPr lang="es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hlinkClick r:id="rId9"/>
              </a:rPr>
              <a:t>Gannett</a:t>
            </a:r>
            <a:endParaRPr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hlinkClick r:id="rId10"/>
              </a:rPr>
              <a:t>Primera Publicación</a:t>
            </a:r>
            <a:r>
              <a:rPr lang="es" b="1" dirty="0">
                <a:solidFill>
                  <a:srgbClr val="FFFFFF"/>
                </a:solidFill>
                <a:latin typeface="Century Gothic" panose="020B0502020202020204" pitchFamily="34" charset="0"/>
              </a:rPr>
              <a:t>: 15 de septiembre de 1982</a:t>
            </a:r>
            <a:endParaRPr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hlinkClick r:id="rId11"/>
              </a:rPr>
              <a:t>Precio</a:t>
            </a:r>
            <a:r>
              <a:rPr lang="es" b="1" dirty="0">
                <a:solidFill>
                  <a:srgbClr val="FFFFFF"/>
                </a:solidFill>
                <a:latin typeface="Century Gothic" panose="020B0502020202020204" pitchFamily="34" charset="0"/>
              </a:rPr>
              <a:t>: USD 1 (lunes a viernes)</a:t>
            </a:r>
            <a:endParaRPr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hlinkClick r:id="rId12"/>
              </a:rPr>
              <a:t>Premios</a:t>
            </a:r>
            <a:r>
              <a:rPr lang="es" b="1" dirty="0">
                <a:solidFill>
                  <a:srgbClr val="FFFFFF"/>
                </a:solidFill>
                <a:latin typeface="Century Gothic" panose="020B0502020202020204" pitchFamily="34" charset="0"/>
              </a:rPr>
              <a:t>: </a:t>
            </a:r>
            <a:r>
              <a:rPr lang="es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hlinkClick r:id="rId13"/>
              </a:rPr>
              <a:t>Red Smith Award</a:t>
            </a:r>
            <a:r>
              <a:rPr lang="es" b="1" dirty="0">
                <a:solidFill>
                  <a:srgbClr val="FFFFFF"/>
                </a:solidFill>
                <a:latin typeface="Century Gothic" panose="020B0502020202020204" pitchFamily="34" charset="0"/>
              </a:rPr>
              <a:t>, </a:t>
            </a:r>
            <a:r>
              <a:rPr lang="es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hlinkClick r:id="rId14"/>
              </a:rPr>
              <a:t>Premio GLAAD a la Mejor Cobertura de Periódico</a:t>
            </a:r>
            <a:r>
              <a:rPr lang="es" b="1" dirty="0">
                <a:solidFill>
                  <a:srgbClr val="FFFFFF"/>
                </a:solidFill>
                <a:latin typeface="Century Gothic" panose="020B0502020202020204" pitchFamily="34" charset="0"/>
              </a:rPr>
              <a:t>, </a:t>
            </a:r>
            <a:r>
              <a:rPr lang="es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hlinkClick r:id="rId15"/>
              </a:rPr>
              <a:t>Billie Award for Journalism</a:t>
            </a:r>
            <a:endParaRPr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" name="Google Shape;139;p20"/>
          <p:cNvSpPr txBox="1"/>
          <p:nvPr/>
        </p:nvSpPr>
        <p:spPr>
          <a:xfrm>
            <a:off x="261175" y="1066425"/>
            <a:ext cx="7478100" cy="11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0" name="Google Shape;140;p2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314775" y="149450"/>
            <a:ext cx="681175" cy="68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/>
      <p:bldP spid="1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200C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>
            <a:spLocks noGrp="1"/>
          </p:cNvSpPr>
          <p:nvPr>
            <p:ph type="title"/>
          </p:nvPr>
        </p:nvSpPr>
        <p:spPr>
          <a:xfrm>
            <a:off x="215925" y="2502025"/>
            <a:ext cx="4045200" cy="15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es" sz="3000" dirty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Dainik Bhaskar</a:t>
            </a:r>
            <a:endParaRPr sz="3000" dirty="0"/>
          </a:p>
        </p:txBody>
      </p:sp>
      <p:sp>
        <p:nvSpPr>
          <p:cNvPr id="146" name="Google Shape;146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b="1" dirty="0">
                <a:latin typeface="Century Gothic" panose="020B0502020202020204" pitchFamily="34" charset="0"/>
              </a:rPr>
              <a:t>-Comenzó a circular en 1958 en Bhopal, la capital de Madhya Pradesh.</a:t>
            </a:r>
            <a:br>
              <a:rPr lang="es" b="1" dirty="0">
                <a:latin typeface="Century Gothic" panose="020B0502020202020204" pitchFamily="34" charset="0"/>
              </a:rPr>
            </a:br>
            <a:r>
              <a:rPr lang="es" b="1" dirty="0">
                <a:latin typeface="Century Gothic" panose="020B0502020202020204" pitchFamily="34" charset="0"/>
              </a:rPr>
              <a:t/>
            </a:r>
            <a:br>
              <a:rPr lang="es" b="1" dirty="0">
                <a:latin typeface="Century Gothic" panose="020B0502020202020204" pitchFamily="34" charset="0"/>
              </a:rPr>
            </a:br>
            <a:r>
              <a:rPr lang="es" b="1" dirty="0">
                <a:latin typeface="Century Gothic" panose="020B0502020202020204" pitchFamily="34" charset="0"/>
              </a:rPr>
              <a:t>- En 1980 se lanzó en cuatro idiomas distintos:Hindi, Gujarati, Marathi e Inglés.</a:t>
            </a:r>
            <a:br>
              <a:rPr lang="es" b="1" dirty="0">
                <a:latin typeface="Century Gothic" panose="020B0502020202020204" pitchFamily="34" charset="0"/>
              </a:rPr>
            </a:br>
            <a:r>
              <a:rPr lang="es" b="1" dirty="0">
                <a:latin typeface="Century Gothic" panose="020B0502020202020204" pitchFamily="34" charset="0"/>
              </a:rPr>
              <a:t/>
            </a:r>
            <a:br>
              <a:rPr lang="es" b="1" dirty="0">
                <a:latin typeface="Century Gothic" panose="020B0502020202020204" pitchFamily="34" charset="0"/>
              </a:rPr>
            </a:br>
            <a:r>
              <a:rPr lang="es" b="1" dirty="0">
                <a:latin typeface="Century Gothic" panose="020B0502020202020204" pitchFamily="34" charset="0"/>
              </a:rPr>
              <a:t>- Posee 17 emisoras de radio y cuatro páginas Web en cuatro lenguas.</a:t>
            </a:r>
            <a:endParaRPr b="1" dirty="0">
              <a:latin typeface="Century Gothic" panose="020B0502020202020204" pitchFamily="34" charset="0"/>
            </a:endParaRPr>
          </a:p>
        </p:txBody>
      </p:sp>
      <p:pic>
        <p:nvPicPr>
          <p:cNvPr id="147" name="Google Shape;14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38" y="988675"/>
            <a:ext cx="4334375" cy="1700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5500" y="144175"/>
            <a:ext cx="712349" cy="712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5394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"/>
          <p:cNvSpPr txBox="1">
            <a:spLocks noGrp="1"/>
          </p:cNvSpPr>
          <p:nvPr>
            <p:ph type="title"/>
          </p:nvPr>
        </p:nvSpPr>
        <p:spPr>
          <a:xfrm>
            <a:off x="422338" y="301550"/>
            <a:ext cx="4045200" cy="104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s" sz="4150" dirty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Dainik Jagran</a:t>
            </a:r>
            <a:endParaRPr dirty="0"/>
          </a:p>
        </p:txBody>
      </p:sp>
      <p:sp>
        <p:nvSpPr>
          <p:cNvPr id="154" name="Google Shape;154;p22"/>
          <p:cNvSpPr txBox="1">
            <a:spLocks noGrp="1"/>
          </p:cNvSpPr>
          <p:nvPr>
            <p:ph type="body" idx="2"/>
          </p:nvPr>
        </p:nvSpPr>
        <p:spPr>
          <a:xfrm>
            <a:off x="4731300" y="724200"/>
            <a:ext cx="40452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b="1" dirty="0">
                <a:latin typeface="Century Gothic" panose="020B0502020202020204" pitchFamily="34" charset="0"/>
              </a:rPr>
              <a:t>-Es un periódico de la India, fundado en 1942 por Purachandray significa la “La alerta diaria”.</a:t>
            </a:r>
            <a:br>
              <a:rPr lang="es" b="1" dirty="0">
                <a:latin typeface="Century Gothic" panose="020B0502020202020204" pitchFamily="34" charset="0"/>
              </a:rPr>
            </a:br>
            <a:r>
              <a:rPr lang="es" b="1" dirty="0">
                <a:latin typeface="Century Gothic" panose="020B0502020202020204" pitchFamily="34" charset="0"/>
              </a:rPr>
              <a:t/>
            </a:r>
            <a:br>
              <a:rPr lang="es" b="1" dirty="0">
                <a:latin typeface="Century Gothic" panose="020B0502020202020204" pitchFamily="34" charset="0"/>
              </a:rPr>
            </a:br>
            <a:r>
              <a:rPr lang="es" b="1" dirty="0">
                <a:latin typeface="Century Gothic" panose="020B0502020202020204" pitchFamily="34" charset="0"/>
              </a:rPr>
              <a:t>-Su tiraje es cerca las 17 millones de copias.</a:t>
            </a:r>
            <a:br>
              <a:rPr lang="es" b="1" dirty="0">
                <a:latin typeface="Century Gothic" panose="020B0502020202020204" pitchFamily="34" charset="0"/>
              </a:rPr>
            </a:br>
            <a:r>
              <a:rPr lang="es" b="1" dirty="0">
                <a:latin typeface="Century Gothic" panose="020B0502020202020204" pitchFamily="34" charset="0"/>
              </a:rPr>
              <a:t/>
            </a:r>
            <a:br>
              <a:rPr lang="es" b="1" dirty="0">
                <a:latin typeface="Century Gothic" panose="020B0502020202020204" pitchFamily="34" charset="0"/>
              </a:rPr>
            </a:br>
            <a:r>
              <a:rPr lang="es" b="1" dirty="0">
                <a:latin typeface="Century Gothic" panose="020B0502020202020204" pitchFamily="34" charset="0"/>
              </a:rPr>
              <a:t>- Su actual propietario es Jagran Prakashan </a:t>
            </a:r>
            <a:endParaRPr b="1" dirty="0">
              <a:latin typeface="Century Gothic" panose="020B0502020202020204" pitchFamily="34" charset="0"/>
            </a:endParaRPr>
          </a:p>
        </p:txBody>
      </p:sp>
      <p:pic>
        <p:nvPicPr>
          <p:cNvPr id="155" name="Google Shape;15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075" y="1350950"/>
            <a:ext cx="3423725" cy="3423725"/>
          </a:xfrm>
          <a:prstGeom prst="rect">
            <a:avLst/>
          </a:prstGeom>
          <a:ln w="38100" cap="sq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6" name="Google Shape;15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64150" y="108525"/>
            <a:ext cx="712349" cy="712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/>
      <p:bldP spid="15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FF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3"/>
          <p:cNvSpPr txBox="1">
            <a:spLocks noGrp="1"/>
          </p:cNvSpPr>
          <p:nvPr>
            <p:ph type="title"/>
          </p:nvPr>
        </p:nvSpPr>
        <p:spPr>
          <a:xfrm>
            <a:off x="0" y="1151100"/>
            <a:ext cx="4565944" cy="15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800" dirty="0">
                <a:solidFill>
                  <a:srgbClr val="FFFFFF"/>
                </a:solidFill>
                <a:latin typeface="Century Gothic" panose="020B0502020202020204" pitchFamily="34" charset="0"/>
              </a:rPr>
              <a:t>REFERENCIAS</a:t>
            </a:r>
            <a:endParaRPr sz="48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162" name="Google Shape;162;p23"/>
          <p:cNvSpPr txBox="1">
            <a:spLocks noGrp="1"/>
          </p:cNvSpPr>
          <p:nvPr>
            <p:ph type="body" idx="2"/>
          </p:nvPr>
        </p:nvSpPr>
        <p:spPr>
          <a:xfrm>
            <a:off x="4646200" y="84400"/>
            <a:ext cx="4420500" cy="498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200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ea typeface="Arial"/>
                <a:cs typeface="Arial"/>
                <a:sym typeface="Arial"/>
                <a:hlinkClick r:id="rId3"/>
              </a:rPr>
              <a:t>1 de octubre</a:t>
            </a:r>
            <a:r>
              <a:rPr lang="es" sz="1200" b="1" dirty="0">
                <a:solidFill>
                  <a:srgbClr val="FFFFFF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 de </a:t>
            </a:r>
            <a:r>
              <a:rPr lang="es" sz="1200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ea typeface="Arial"/>
                <a:cs typeface="Arial"/>
                <a:sym typeface="Arial"/>
                <a:hlinkClick r:id="rId4"/>
              </a:rPr>
              <a:t>1951</a:t>
            </a:r>
            <a:r>
              <a:rPr lang="es" sz="1200" b="1" dirty="0">
                <a:solidFill>
                  <a:srgbClr val="FFFFFF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, se reanuda la publicación en formato matutino y vespertino abandonada previamente.</a:t>
            </a:r>
            <a:endParaRPr sz="1200" b="1" dirty="0">
              <a:solidFill>
                <a:srgbClr val="FFFFFF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200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ea typeface="Arial"/>
                <a:cs typeface="Arial"/>
                <a:sym typeface="Arial"/>
                <a:hlinkClick r:id="rId5"/>
              </a:rPr>
              <a:t>Yomiuri Online</a:t>
            </a:r>
            <a:r>
              <a:rPr lang="es" sz="1200" b="1" dirty="0">
                <a:solidFill>
                  <a:srgbClr val="FFFFFF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 Versión digital del periódico (en japonés)</a:t>
            </a:r>
            <a:endParaRPr sz="1200" b="1" dirty="0">
              <a:solidFill>
                <a:srgbClr val="FFFFFF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200" b="1" dirty="0">
                <a:solidFill>
                  <a:srgbClr val="FFFFFF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The Japan News Versión digital del periódico (en inglés)</a:t>
            </a:r>
            <a:endParaRPr sz="1200" b="1" dirty="0">
              <a:solidFill>
                <a:srgbClr val="FFFFFF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200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ea typeface="Arial"/>
                <a:cs typeface="Arial"/>
                <a:sym typeface="Arial"/>
                <a:hlinkClick r:id="rId6"/>
              </a:rPr>
              <a:t>Daily Yomiuri Online</a:t>
            </a:r>
            <a:r>
              <a:rPr lang="es" sz="1200" b="1" dirty="0">
                <a:solidFill>
                  <a:srgbClr val="FFFFFF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 Versión digital del periódico (en inglés)</a:t>
            </a:r>
            <a:endParaRPr sz="1200" b="1" dirty="0">
              <a:solidFill>
                <a:srgbClr val="FFFFFF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200" b="1" dirty="0">
                <a:solidFill>
                  <a:srgbClr val="FFFFFF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Joseph Plambeck (26 de abril de 2010). </a:t>
            </a:r>
            <a:r>
              <a:rPr lang="es" sz="1200" b="1" dirty="0">
                <a:solidFill>
                  <a:srgbClr val="FFFFFF"/>
                </a:solidFill>
                <a:uFill>
                  <a:noFill/>
                </a:uFill>
                <a:latin typeface="Century Gothic" panose="020B0502020202020204" pitchFamily="34" charset="0"/>
                <a:ea typeface="Arial"/>
                <a:cs typeface="Arial"/>
                <a:sym typeface="Arial"/>
                <a:hlinkClick r:id="rId7"/>
              </a:rPr>
              <a:t>«Newspaper Circulation Falls Nearly 9%»</a:t>
            </a:r>
            <a:r>
              <a:rPr lang="es" sz="1200" b="1" dirty="0">
                <a:solidFill>
                  <a:srgbClr val="FFFFFF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. The New York Times (en inglés). Consultado el 27 de mayo de 2010.</a:t>
            </a:r>
            <a:endParaRPr sz="1200" b="1" dirty="0">
              <a:solidFill>
                <a:srgbClr val="FFFFFF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20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http://</a:t>
            </a:r>
            <a:r>
              <a:rPr lang="es" sz="1200" u="sng" dirty="0" smtClean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gg.gg/gu330</a:t>
            </a:r>
            <a:endParaRPr sz="1200" dirty="0" smtClea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100" u="sng" dirty="0" smtClean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https://bit.ly/2xr4QRp</a:t>
            </a:r>
            <a:endParaRPr lang="es" sz="1100" u="sng" dirty="0">
              <a:solidFill>
                <a:schemeClr val="hlink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dirty="0" smtClean="0"/>
              <a:t/>
            </a:r>
            <a:br>
              <a:rPr lang="es" dirty="0" smtClean="0"/>
            </a:br>
            <a:r>
              <a:rPr lang="es" sz="1100" u="sng" dirty="0" smtClean="0">
                <a:solidFill>
                  <a:schemeClr val="hlink"/>
                </a:solidFill>
                <a:hlinkClick r:id="rId10"/>
              </a:rPr>
              <a:t>https://bit.ly/3cMyFMg</a:t>
            </a:r>
            <a:endParaRPr lang="es" sz="1100" u="sng" dirty="0">
              <a:solidFill>
                <a:schemeClr val="hlink"/>
              </a:solidFill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100" dirty="0" smtClean="0"/>
              <a:t/>
            </a:r>
            <a:br>
              <a:rPr lang="es" sz="1100" dirty="0" smtClean="0"/>
            </a:br>
            <a:r>
              <a:rPr lang="es" sz="1100" u="sng" dirty="0" smtClean="0">
                <a:solidFill>
                  <a:schemeClr val="hlink"/>
                </a:solidFill>
                <a:hlinkClick r:id="rId11"/>
              </a:rPr>
              <a:t>https://bit.ly/3aNnamd</a:t>
            </a:r>
            <a:endParaRPr sz="1100" dirty="0" smtClean="0"/>
          </a:p>
          <a:p>
            <a:pPr marL="0" lvl="0" indent="0" algn="l" rtl="0">
              <a:spcBef>
                <a:spcPts val="1200"/>
              </a:spcBef>
              <a:spcAft>
                <a:spcPts val="1600"/>
              </a:spcAft>
              <a:buNone/>
            </a:pPr>
            <a:endParaRPr sz="11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/>
    </p:bldLst>
  </p:timing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525</Words>
  <Application>Microsoft Office PowerPoint</Application>
  <PresentationFormat>Presentación en pantalla (16:9)</PresentationFormat>
  <Paragraphs>62</Paragraphs>
  <Slides>11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</vt:lpstr>
      <vt:lpstr>Proxima Nova</vt:lpstr>
      <vt:lpstr>Georgia</vt:lpstr>
      <vt:lpstr>Century Gothic</vt:lpstr>
      <vt:lpstr>Roboto</vt:lpstr>
      <vt:lpstr>Geometric</vt:lpstr>
      <vt:lpstr>LA CIRCULACIÓN DE LOS DIARIOS EN EL MUNDO</vt:lpstr>
      <vt:lpstr>MEDIOS MASIVOS</vt:lpstr>
      <vt:lpstr>Sus principales ventajas son:  Flexibilidad; actualidad; buena cobertura de mercados locales; aceptabilidad amplia; credibilidad alta. Además, son accesibles a pequeños comerciantes que deseen anunciarse. Entre sus principales limitaciones y desventajas se encuentran: Vida corta; calidad baja de reproducción; pocos lectores del mismo ejemplar físico y no es selectivo con relación a los grupos socioeconómicos </vt:lpstr>
      <vt:lpstr>Presentación de PowerPoint</vt:lpstr>
      <vt:lpstr>LOS DIARIOS MÁS VENDIDOS EN EL MUNDO</vt:lpstr>
      <vt:lpstr>Presentación de PowerPoint</vt:lpstr>
      <vt:lpstr>ASAHI SHIMBUN  </vt:lpstr>
      <vt:lpstr>USA Today </vt:lpstr>
      <vt:lpstr>Dainik Bhaskar</vt:lpstr>
      <vt:lpstr>Dainik Jagran</vt:lpstr>
      <vt:lpstr>REFERENCIAS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CIRCULACIÓN DE LOS DIARIOS EN EL MUNDO</dc:title>
  <cp:lastModifiedBy>Photo</cp:lastModifiedBy>
  <cp:revision>3</cp:revision>
  <dcterms:modified xsi:type="dcterms:W3CDTF">2020-03-10T17:55:41Z</dcterms:modified>
</cp:coreProperties>
</file>