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3401359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1241726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15124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C402CD-1732-4FC8-9E5B-4D4763BFFA95}" type="datetimeFigureOut">
              <a:rPr lang="es-MX" smtClean="0"/>
              <a:t>19/03/2020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1727765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C402CD-1732-4FC8-9E5B-4D4763BFFA95}" type="datetimeFigureOut">
              <a:rPr lang="es-MX" smtClean="0"/>
              <a:t>19/03/2020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122420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3"/>
          <p:cNvSpPr>
            <a:spLocks noGrp="1"/>
          </p:cNvSpPr>
          <p:nvPr>
            <p:ph type="ftr" sz="quarter" idx="11"/>
          </p:nvPr>
        </p:nvSpPr>
        <p:spPr/>
        <p:txBody>
          <a:bodyPr/>
          <a:lstStyle/>
          <a:p>
            <a:endParaRPr lang="es-MX"/>
          </a:p>
        </p:txBody>
      </p:sp>
      <p:sp>
        <p:nvSpPr>
          <p:cNvPr id="6" name="Slide Number Placeholder 4"/>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1154721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2"/>
          <p:cNvSpPr>
            <a:spLocks noGrp="1"/>
          </p:cNvSpPr>
          <p:nvPr>
            <p:ph type="ftr" sz="quarter" idx="11"/>
          </p:nvPr>
        </p:nvSpPr>
        <p:spPr/>
        <p:txBody>
          <a:bodyPr/>
          <a:lstStyle/>
          <a:p>
            <a:endParaRPr lang="es-MX"/>
          </a:p>
        </p:txBody>
      </p:sp>
      <p:sp>
        <p:nvSpPr>
          <p:cNvPr id="6" name="Slide Number Placeholder 3"/>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310056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5"/>
          <p:cNvSpPr>
            <a:spLocks noGrp="1"/>
          </p:cNvSpPr>
          <p:nvPr>
            <p:ph type="ftr" sz="quarter" idx="11"/>
          </p:nvPr>
        </p:nvSpPr>
        <p:spPr/>
        <p:txBody>
          <a:bodyPr/>
          <a:lstStyle/>
          <a:p>
            <a:endParaRPr lang="es-MX"/>
          </a:p>
        </p:txBody>
      </p:sp>
      <p:sp>
        <p:nvSpPr>
          <p:cNvPr id="6" name="Slide Number Placeholder 6"/>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1676497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C402CD-1732-4FC8-9E5B-4D4763BFFA95}" type="datetimeFigureOut">
              <a:rPr lang="es-MX" smtClean="0"/>
              <a:t>19/03/2020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2742469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C402CD-1732-4FC8-9E5B-4D4763BFFA95}" type="datetimeFigureOut">
              <a:rPr lang="es-MX" smtClean="0"/>
              <a:t>19/03/2020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3416978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301091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05214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896915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2230463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2798692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3545647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C402CD-1732-4FC8-9E5B-4D4763BFFA95}" type="datetimeFigureOut">
              <a:rPr lang="es-MX" smtClean="0"/>
              <a:t>19/03/2020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644E74C-74C4-43C3-AED0-FE8F083D139A}" type="slidenum">
              <a:rPr lang="es-MX" smtClean="0"/>
              <a:t>‹Nº›</a:t>
            </a:fld>
            <a:endParaRPr lang="es-MX"/>
          </a:p>
        </p:txBody>
      </p:sp>
    </p:spTree>
    <p:extLst>
      <p:ext uri="{BB962C8B-B14F-4D97-AF65-F5344CB8AC3E}">
        <p14:creationId xmlns:p14="http://schemas.microsoft.com/office/powerpoint/2010/main" val="260674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C402CD-1732-4FC8-9E5B-4D4763BFFA95}" type="datetimeFigureOut">
              <a:rPr lang="es-MX" smtClean="0"/>
              <a:t>19/03/2020</a:t>
            </a:fld>
            <a:endParaRPr lang="es-MX"/>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MX"/>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44E74C-74C4-43C3-AED0-FE8F083D139A}" type="slidenum">
              <a:rPr lang="es-MX" smtClean="0"/>
              <a:t>‹Nº›</a:t>
            </a:fld>
            <a:endParaRPr lang="es-MX"/>
          </a:p>
        </p:txBody>
      </p:sp>
    </p:spTree>
    <p:extLst>
      <p:ext uri="{BB962C8B-B14F-4D97-AF65-F5344CB8AC3E}">
        <p14:creationId xmlns:p14="http://schemas.microsoft.com/office/powerpoint/2010/main" val="30847093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es.wikipedia.org/wiki/Ayuda:Errores_en_las_referencias#text_ignored"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0BBB75-5E79-40D7-A618-279A166CD9CB}"/>
              </a:ext>
            </a:extLst>
          </p:cNvPr>
          <p:cNvSpPr>
            <a:spLocks noGrp="1"/>
          </p:cNvSpPr>
          <p:nvPr>
            <p:ph type="ctrTitle"/>
          </p:nvPr>
        </p:nvSpPr>
        <p:spPr>
          <a:xfrm>
            <a:off x="694872" y="516836"/>
            <a:ext cx="8837184" cy="1928164"/>
          </a:xfrm>
        </p:spPr>
        <p:txBody>
          <a:bodyPr/>
          <a:lstStyle/>
          <a:p>
            <a:r>
              <a:rPr lang="es-MX" sz="5400" b="1" dirty="0"/>
              <a:t>Anabel Hernández García</a:t>
            </a:r>
            <a:r>
              <a:rPr lang="es-MX" sz="5400" dirty="0"/>
              <a:t> </a:t>
            </a:r>
          </a:p>
        </p:txBody>
      </p:sp>
      <p:sp>
        <p:nvSpPr>
          <p:cNvPr id="3" name="Subtítulo 2">
            <a:extLst>
              <a:ext uri="{FF2B5EF4-FFF2-40B4-BE49-F238E27FC236}">
                <a16:creationId xmlns:a16="http://schemas.microsoft.com/office/drawing/2014/main" id="{DE0C75BA-B18E-4A6D-81F8-064CDEAA4D14}"/>
              </a:ext>
            </a:extLst>
          </p:cNvPr>
          <p:cNvSpPr>
            <a:spLocks noGrp="1"/>
          </p:cNvSpPr>
          <p:nvPr>
            <p:ph type="subTitle" idx="1"/>
          </p:nvPr>
        </p:nvSpPr>
        <p:spPr>
          <a:xfrm>
            <a:off x="694871" y="5777947"/>
            <a:ext cx="8837184" cy="563217"/>
          </a:xfrm>
        </p:spPr>
        <p:txBody>
          <a:bodyPr/>
          <a:lstStyle/>
          <a:p>
            <a:r>
              <a:rPr lang="es-MX" dirty="0"/>
              <a:t>Gregorio Jimenez Escobar </a:t>
            </a:r>
          </a:p>
        </p:txBody>
      </p:sp>
      <p:pic>
        <p:nvPicPr>
          <p:cNvPr id="5" name="Imagen 4">
            <a:extLst>
              <a:ext uri="{FF2B5EF4-FFF2-40B4-BE49-F238E27FC236}">
                <a16:creationId xmlns:a16="http://schemas.microsoft.com/office/drawing/2014/main" id="{CDD89BE5-F69D-4E34-A8E4-7B458AB21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7666" y="2445000"/>
            <a:ext cx="3924389" cy="3139511"/>
          </a:xfrm>
          <a:prstGeom prst="rect">
            <a:avLst/>
          </a:prstGeom>
        </p:spPr>
      </p:pic>
    </p:spTree>
    <p:extLst>
      <p:ext uri="{BB962C8B-B14F-4D97-AF65-F5344CB8AC3E}">
        <p14:creationId xmlns:p14="http://schemas.microsoft.com/office/powerpoint/2010/main" val="3027660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E8280BA0-A548-44D4-BC13-10025271986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0286" r="30286"/>
          <a:stretch>
            <a:fillRect/>
          </a:stretch>
        </p:blipFill>
        <p:spPr>
          <a:xfrm>
            <a:off x="6692347" y="747177"/>
            <a:ext cx="3523859" cy="5034084"/>
          </a:xfrm>
        </p:spPr>
      </p:pic>
      <p:sp>
        <p:nvSpPr>
          <p:cNvPr id="4" name="Marcador de texto 3">
            <a:extLst>
              <a:ext uri="{FF2B5EF4-FFF2-40B4-BE49-F238E27FC236}">
                <a16:creationId xmlns:a16="http://schemas.microsoft.com/office/drawing/2014/main" id="{337AFB00-E097-45F2-90D7-01AF8ED19F42}"/>
              </a:ext>
            </a:extLst>
          </p:cNvPr>
          <p:cNvSpPr>
            <a:spLocks noGrp="1"/>
          </p:cNvSpPr>
          <p:nvPr>
            <p:ph type="body" sz="half" idx="2"/>
          </p:nvPr>
        </p:nvSpPr>
        <p:spPr>
          <a:xfrm>
            <a:off x="624866" y="1431235"/>
            <a:ext cx="5084979" cy="1371600"/>
          </a:xfrm>
        </p:spPr>
        <p:txBody>
          <a:bodyPr>
            <a:noAutofit/>
          </a:bodyPr>
          <a:lstStyle/>
          <a:p>
            <a:pPr algn="just"/>
            <a:r>
              <a:rPr lang="es-MX" sz="2400" dirty="0">
                <a:latin typeface="Arial" panose="020B0604020202020204" pitchFamily="34" charset="0"/>
                <a:cs typeface="Arial" panose="020B0604020202020204" pitchFamily="34" charset="0"/>
              </a:rPr>
              <a:t>Es una destacada periodista de investigación y escritora mexicana.</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Ha dedicado su carrera a encontrar la verdad detrás de casos como los 43 estudiantes normalistas de Ayotzinapa, pero también a desvelar los secretos detrás del cártel de Sinaloa (CDS), uno de los más poderosos de México.</a:t>
            </a:r>
          </a:p>
        </p:txBody>
      </p:sp>
    </p:spTree>
    <p:extLst>
      <p:ext uri="{BB962C8B-B14F-4D97-AF65-F5344CB8AC3E}">
        <p14:creationId xmlns:p14="http://schemas.microsoft.com/office/powerpoint/2010/main" val="3004484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3DB31D02-5AA8-47B2-BA13-E58BEE2C0E5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7330" r="27330"/>
          <a:stretch>
            <a:fillRect/>
          </a:stretch>
        </p:blipFill>
        <p:spPr>
          <a:xfrm>
            <a:off x="1059483" y="833437"/>
            <a:ext cx="3922713" cy="5191125"/>
          </a:xfrm>
        </p:spPr>
      </p:pic>
      <p:sp>
        <p:nvSpPr>
          <p:cNvPr id="4" name="Marcador de texto 3">
            <a:extLst>
              <a:ext uri="{FF2B5EF4-FFF2-40B4-BE49-F238E27FC236}">
                <a16:creationId xmlns:a16="http://schemas.microsoft.com/office/drawing/2014/main" id="{2A8AB9AA-5CF3-46F5-B86E-7F51B8D715CB}"/>
              </a:ext>
            </a:extLst>
          </p:cNvPr>
          <p:cNvSpPr>
            <a:spLocks noGrp="1"/>
          </p:cNvSpPr>
          <p:nvPr>
            <p:ph type="body" sz="half" idx="2"/>
          </p:nvPr>
        </p:nvSpPr>
        <p:spPr>
          <a:xfrm>
            <a:off x="6096000" y="1802295"/>
            <a:ext cx="5751442" cy="2981739"/>
          </a:xfrm>
        </p:spPr>
        <p:txBody>
          <a:bodyPr>
            <a:normAutofit lnSpcReduction="10000"/>
          </a:bodyPr>
          <a:lstStyle/>
          <a:p>
            <a:pPr algn="just"/>
            <a:r>
              <a:rPr lang="es-MX" sz="2400" dirty="0">
                <a:latin typeface="Arial" panose="020B0604020202020204" pitchFamily="34" charset="0"/>
                <a:cs typeface="Arial" panose="020B0604020202020204" pitchFamily="34" charset="0"/>
              </a:rPr>
              <a:t>En el 2001, ganó el Premio Nacional de Periodismo de México por una investigación llamada el talamate. Además, en el 2003 recibió un reconocimiento de parte de UNICEF por sus reportajes sobre las niñas esclavizadas en la frontera de México con Estados Unidos. </a:t>
            </a:r>
          </a:p>
        </p:txBody>
      </p:sp>
    </p:spTree>
    <p:extLst>
      <p:ext uri="{BB962C8B-B14F-4D97-AF65-F5344CB8AC3E}">
        <p14:creationId xmlns:p14="http://schemas.microsoft.com/office/powerpoint/2010/main" val="633484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D50BEB43-4B7B-4098-AFDC-90BE5B2781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0" y="1365203"/>
            <a:ext cx="5197475" cy="3464983"/>
          </a:xfrm>
        </p:spPr>
      </p:pic>
      <p:sp>
        <p:nvSpPr>
          <p:cNvPr id="4" name="Marcador de texto 3">
            <a:extLst>
              <a:ext uri="{FF2B5EF4-FFF2-40B4-BE49-F238E27FC236}">
                <a16:creationId xmlns:a16="http://schemas.microsoft.com/office/drawing/2014/main" id="{E295E0BC-793F-497D-99AC-10079F370794}"/>
              </a:ext>
            </a:extLst>
          </p:cNvPr>
          <p:cNvSpPr>
            <a:spLocks noGrp="1"/>
          </p:cNvSpPr>
          <p:nvPr>
            <p:ph type="body" sz="half" idx="2"/>
          </p:nvPr>
        </p:nvSpPr>
        <p:spPr>
          <a:xfrm>
            <a:off x="357808" y="1933934"/>
            <a:ext cx="4929809" cy="3758757"/>
          </a:xfrm>
        </p:spPr>
        <p:txBody>
          <a:bodyPr>
            <a:noAutofit/>
          </a:bodyPr>
          <a:lstStyle/>
          <a:p>
            <a:pPr algn="just"/>
            <a:r>
              <a:rPr lang="es-MX" sz="2400" dirty="0">
                <a:latin typeface="Arial" panose="020B0604020202020204" pitchFamily="34" charset="0"/>
                <a:cs typeface="Arial" panose="020B0604020202020204" pitchFamily="34" charset="0"/>
              </a:rPr>
              <a:t>En sus comienzos como periodista en el periódico mexicano Reforma, en 1993, Anabel Hernández se encargaba de las noticias locales y aprendió a recabar información directamente desde las fuentes de la calle.</a:t>
            </a:r>
          </a:p>
        </p:txBody>
      </p:sp>
    </p:spTree>
    <p:extLst>
      <p:ext uri="{BB962C8B-B14F-4D97-AF65-F5344CB8AC3E}">
        <p14:creationId xmlns:p14="http://schemas.microsoft.com/office/powerpoint/2010/main" val="3654692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B40C5A-A72A-4222-B193-DB8CBCD8698B}"/>
              </a:ext>
            </a:extLst>
          </p:cNvPr>
          <p:cNvSpPr>
            <a:spLocks noGrp="1"/>
          </p:cNvSpPr>
          <p:nvPr>
            <p:ph type="title"/>
          </p:nvPr>
        </p:nvSpPr>
        <p:spPr>
          <a:xfrm>
            <a:off x="646111" y="954156"/>
            <a:ext cx="9404723" cy="899091"/>
          </a:xfrm>
        </p:spPr>
        <p:txBody>
          <a:bodyPr/>
          <a:lstStyle/>
          <a:p>
            <a:pPr algn="ctr"/>
            <a:r>
              <a:rPr lang="es-MX" b="1" dirty="0"/>
              <a:t>Libros</a:t>
            </a:r>
            <a:br>
              <a:rPr lang="es-MX" dirty="0"/>
            </a:br>
            <a:endParaRPr lang="es-MX" dirty="0"/>
          </a:p>
        </p:txBody>
      </p:sp>
      <p:pic>
        <p:nvPicPr>
          <p:cNvPr id="6" name="Marcador de contenido 5">
            <a:extLst>
              <a:ext uri="{FF2B5EF4-FFF2-40B4-BE49-F238E27FC236}">
                <a16:creationId xmlns:a16="http://schemas.microsoft.com/office/drawing/2014/main" id="{133962E4-299A-4320-A283-385BDF0EB54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03325" y="2060575"/>
            <a:ext cx="4195763" cy="4195763"/>
          </a:xfrm>
        </p:spPr>
      </p:pic>
      <p:sp>
        <p:nvSpPr>
          <p:cNvPr id="4" name="Marcador de contenido 3">
            <a:extLst>
              <a:ext uri="{FF2B5EF4-FFF2-40B4-BE49-F238E27FC236}">
                <a16:creationId xmlns:a16="http://schemas.microsoft.com/office/drawing/2014/main" id="{0BAB8B47-E5CD-46C2-A41C-D759E268B1EE}"/>
              </a:ext>
            </a:extLst>
          </p:cNvPr>
          <p:cNvSpPr>
            <a:spLocks noGrp="1"/>
          </p:cNvSpPr>
          <p:nvPr>
            <p:ph sz="half" idx="2"/>
          </p:nvPr>
        </p:nvSpPr>
        <p:spPr>
          <a:xfrm>
            <a:off x="6096000" y="2056093"/>
            <a:ext cx="5238794" cy="4200245"/>
          </a:xfrm>
        </p:spPr>
        <p:txBody>
          <a:bodyPr>
            <a:normAutofit/>
          </a:bodyPr>
          <a:lstStyle/>
          <a:p>
            <a:pPr lvl="0"/>
            <a:r>
              <a:rPr lang="es-MX" sz="2000" dirty="0">
                <a:latin typeface="Arial" panose="020B0604020202020204" pitchFamily="34" charset="0"/>
                <a:cs typeface="Arial" panose="020B0604020202020204" pitchFamily="34" charset="0"/>
              </a:rPr>
              <a:t>2005 la familia presidencial</a:t>
            </a:r>
          </a:p>
          <a:p>
            <a:pPr lvl="0"/>
            <a:r>
              <a:rPr lang="es-MX" sz="2000" dirty="0">
                <a:latin typeface="Arial" panose="020B0604020202020204" pitchFamily="34" charset="0"/>
                <a:cs typeface="Arial" panose="020B0604020202020204" pitchFamily="34" charset="0"/>
              </a:rPr>
              <a:t>2006 Fin de fiesta en Los Pinos</a:t>
            </a:r>
          </a:p>
          <a:p>
            <a:pPr lvl="0"/>
            <a:r>
              <a:rPr lang="es-MX" sz="2000" dirty="0">
                <a:latin typeface="Arial" panose="020B0604020202020204" pitchFamily="34" charset="0"/>
                <a:cs typeface="Arial" panose="020B0604020202020204" pitchFamily="34" charset="0"/>
              </a:rPr>
              <a:t>2008 Los cómplices del presidente</a:t>
            </a:r>
          </a:p>
          <a:p>
            <a:pPr lvl="0"/>
            <a:r>
              <a:rPr lang="es-MX" sz="2000" dirty="0">
                <a:latin typeface="Arial" panose="020B0604020202020204" pitchFamily="34" charset="0"/>
                <a:cs typeface="Arial" panose="020B0604020202020204" pitchFamily="34" charset="0"/>
              </a:rPr>
              <a:t>2010 Los señores del narco</a:t>
            </a:r>
          </a:p>
          <a:p>
            <a:pPr lvl="0"/>
            <a:r>
              <a:rPr lang="es-MX" sz="2000" dirty="0">
                <a:latin typeface="Arial" panose="020B0604020202020204" pitchFamily="34" charset="0"/>
                <a:cs typeface="Arial" panose="020B0604020202020204" pitchFamily="34" charset="0"/>
              </a:rPr>
              <a:t>2012 México en llamas. El legado de Calderón</a:t>
            </a:r>
          </a:p>
          <a:p>
            <a:pPr lvl="0"/>
            <a:r>
              <a:rPr lang="es-MX" sz="2000" dirty="0">
                <a:latin typeface="Arial" panose="020B0604020202020204" pitchFamily="34" charset="0"/>
                <a:cs typeface="Arial" panose="020B0604020202020204" pitchFamily="34" charset="0"/>
              </a:rPr>
              <a:t>2016 La verdadera noche de Iguala. La historia que el gobierno trató de ocultar</a:t>
            </a:r>
          </a:p>
          <a:p>
            <a:pPr lvl="0"/>
            <a:r>
              <a:rPr lang="es-MX" sz="2000" dirty="0">
                <a:latin typeface="Arial" panose="020B0604020202020204" pitchFamily="34" charset="0"/>
                <a:cs typeface="Arial" panose="020B0604020202020204" pitchFamily="34" charset="0"/>
              </a:rPr>
              <a:t>2019 El traidor. El diario secreto del hijo del Mayo</a:t>
            </a:r>
          </a:p>
          <a:p>
            <a:endParaRPr lang="es-MX" dirty="0"/>
          </a:p>
        </p:txBody>
      </p:sp>
    </p:spTree>
    <p:extLst>
      <p:ext uri="{BB962C8B-B14F-4D97-AF65-F5344CB8AC3E}">
        <p14:creationId xmlns:p14="http://schemas.microsoft.com/office/powerpoint/2010/main" val="144581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92F35-49B8-4B93-A837-2A317FB3CF7C}"/>
              </a:ext>
            </a:extLst>
          </p:cNvPr>
          <p:cNvSpPr>
            <a:spLocks noGrp="1"/>
          </p:cNvSpPr>
          <p:nvPr>
            <p:ph type="title"/>
          </p:nvPr>
        </p:nvSpPr>
        <p:spPr>
          <a:xfrm>
            <a:off x="2541574" y="601662"/>
            <a:ext cx="7108851" cy="899003"/>
          </a:xfrm>
        </p:spPr>
        <p:txBody>
          <a:bodyPr/>
          <a:lstStyle/>
          <a:p>
            <a:pPr algn="ctr"/>
            <a:r>
              <a:rPr lang="es-MX" b="1" dirty="0"/>
              <a:t>Premios y distinciones</a:t>
            </a:r>
            <a:br>
              <a:rPr lang="es-MX" dirty="0"/>
            </a:br>
            <a:endParaRPr lang="es-MX" dirty="0"/>
          </a:p>
        </p:txBody>
      </p:sp>
      <p:sp>
        <p:nvSpPr>
          <p:cNvPr id="3" name="Marcador de contenido 2">
            <a:extLst>
              <a:ext uri="{FF2B5EF4-FFF2-40B4-BE49-F238E27FC236}">
                <a16:creationId xmlns:a16="http://schemas.microsoft.com/office/drawing/2014/main" id="{4EAEB0D2-AB9D-46A0-A26B-3DBB9E6A3124}"/>
              </a:ext>
            </a:extLst>
          </p:cNvPr>
          <p:cNvSpPr>
            <a:spLocks noGrp="1"/>
          </p:cNvSpPr>
          <p:nvPr>
            <p:ph sz="half" idx="1"/>
          </p:nvPr>
        </p:nvSpPr>
        <p:spPr>
          <a:xfrm>
            <a:off x="463826" y="2060575"/>
            <a:ext cx="5632174" cy="4195763"/>
          </a:xfrm>
        </p:spPr>
        <p:txBody>
          <a:bodyPr>
            <a:normAutofit/>
          </a:bodyPr>
          <a:lstStyle/>
          <a:p>
            <a:pPr lvl="0" algn="just"/>
            <a:r>
              <a:rPr lang="es-MX" sz="2000" dirty="0">
                <a:latin typeface="Arial" panose="020B0604020202020204" pitchFamily="34" charset="0"/>
                <a:cs typeface="Arial" panose="020B0604020202020204" pitchFamily="34" charset="0"/>
              </a:rPr>
              <a:t>2018 premio Reporteros del Mundo (en recuerdo de Julio Fuentes, asesinado en Afganistán, y de Julio A. Parrado, víctima de la Guerra de Irak), dentro de los XVII Premios Internacionales de Periodismo de El Mundo. </a:t>
            </a:r>
          </a:p>
          <a:p>
            <a:pPr lvl="0" algn="just"/>
            <a:r>
              <a:rPr lang="es-MX" sz="2000" dirty="0">
                <a:latin typeface="Arial" panose="020B0604020202020204" pitchFamily="34" charset="0"/>
                <a:cs typeface="Arial" panose="020B0604020202020204" pitchFamily="34" charset="0"/>
              </a:rPr>
              <a:t>2017 condecoración con grado de Caballero en la Orden de la Legión de Honor, otorgado por la República de Francia. </a:t>
            </a:r>
          </a:p>
          <a:p>
            <a:pPr lvl="0" algn="just"/>
            <a:r>
              <a:rPr lang="es-MX" sz="2000" dirty="0">
                <a:latin typeface="Arial" panose="020B0604020202020204" pitchFamily="34" charset="0"/>
                <a:cs typeface="Arial" panose="020B0604020202020204" pitchFamily="34" charset="0"/>
              </a:rPr>
              <a:t>2012 premio Pluma de Oro de la Libertad, otorgado por la Asociación Mundial de Periódicos y Editores de Noticias</a:t>
            </a:r>
          </a:p>
          <a:p>
            <a:endParaRPr lang="es-MX" dirty="0"/>
          </a:p>
        </p:txBody>
      </p:sp>
      <p:pic>
        <p:nvPicPr>
          <p:cNvPr id="6" name="Marcador de contenido 5">
            <a:extLst>
              <a:ext uri="{FF2B5EF4-FFF2-40B4-BE49-F238E27FC236}">
                <a16:creationId xmlns:a16="http://schemas.microsoft.com/office/drawing/2014/main" id="{BEF226F8-B8FA-4AEF-B9B6-2BEFA18A28B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91325" y="2036763"/>
            <a:ext cx="4198937" cy="4198937"/>
          </a:xfrm>
        </p:spPr>
      </p:pic>
    </p:spTree>
    <p:extLst>
      <p:ext uri="{BB962C8B-B14F-4D97-AF65-F5344CB8AC3E}">
        <p14:creationId xmlns:p14="http://schemas.microsoft.com/office/powerpoint/2010/main" val="381944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59CDFA-3495-4E9B-8E71-F92A5FCC2A0B}"/>
              </a:ext>
            </a:extLst>
          </p:cNvPr>
          <p:cNvSpPr>
            <a:spLocks noGrp="1"/>
          </p:cNvSpPr>
          <p:nvPr>
            <p:ph type="title"/>
          </p:nvPr>
        </p:nvSpPr>
        <p:spPr>
          <a:xfrm>
            <a:off x="1154956" y="359819"/>
            <a:ext cx="8825657" cy="860400"/>
          </a:xfrm>
        </p:spPr>
        <p:txBody>
          <a:bodyPr/>
          <a:lstStyle/>
          <a:p>
            <a:r>
              <a:rPr lang="es-MX" dirty="0"/>
              <a:t>REFERENCIAS:</a:t>
            </a:r>
          </a:p>
        </p:txBody>
      </p:sp>
      <p:sp>
        <p:nvSpPr>
          <p:cNvPr id="3" name="Marcador de texto 2">
            <a:extLst>
              <a:ext uri="{FF2B5EF4-FFF2-40B4-BE49-F238E27FC236}">
                <a16:creationId xmlns:a16="http://schemas.microsoft.com/office/drawing/2014/main" id="{E4950B51-9765-43A0-B342-672DB1134EFF}"/>
              </a:ext>
            </a:extLst>
          </p:cNvPr>
          <p:cNvSpPr>
            <a:spLocks noGrp="1"/>
          </p:cNvSpPr>
          <p:nvPr>
            <p:ph type="body" idx="1"/>
          </p:nvPr>
        </p:nvSpPr>
        <p:spPr>
          <a:xfrm>
            <a:off x="1154955" y="2093843"/>
            <a:ext cx="8825658" cy="3543938"/>
          </a:xfrm>
        </p:spPr>
        <p:txBody>
          <a:bodyPr>
            <a:normAutofit fontScale="25000" lnSpcReduction="20000"/>
          </a:bodyPr>
          <a:lstStyle/>
          <a:p>
            <a:r>
              <a:rPr lang="es-MX" sz="6400" dirty="0">
                <a:solidFill>
                  <a:schemeClr val="tx1"/>
                </a:solidFill>
                <a:latin typeface="Arial" panose="020B0604020202020204" pitchFamily="34" charset="0"/>
                <a:cs typeface="Arial" panose="020B0604020202020204" pitchFamily="34" charset="0"/>
              </a:rPr>
              <a:t>Anabel Hernández - biografía - WAN-IFRA». www.wan-ifra.org. Consultado el 6 de mayo de 2017.</a:t>
            </a:r>
          </a:p>
          <a:p>
            <a:r>
              <a:rPr lang="es-MX" sz="6400" dirty="0">
                <a:solidFill>
                  <a:schemeClr val="tx1"/>
                </a:solidFill>
                <a:latin typeface="Arial" panose="020B0604020202020204" pitchFamily="34" charset="0"/>
                <a:cs typeface="Arial" panose="020B0604020202020204" pitchFamily="34" charset="0"/>
              </a:rPr>
              <a:t>sdpnoticias.com (3 de mayo de 2011). «Genaro García Luna sigue empeñado en matarme: Anabel Hernández». Archivado desde el original el 7 de junio de 2011. Consultado el 10 de diciembre de 2011.</a:t>
            </a:r>
          </a:p>
          <a:p>
            <a:r>
              <a:rPr lang="es-MX" sz="6400" dirty="0">
                <a:solidFill>
                  <a:schemeClr val="tx1"/>
                </a:solidFill>
                <a:latin typeface="Arial" panose="020B0604020202020204" pitchFamily="34" charset="0"/>
                <a:cs typeface="Arial" panose="020B0604020202020204" pitchFamily="34" charset="0"/>
              </a:rPr>
              <a:t>YouTube - Canal del Congreso (mayo de 2011). «Anabel Hernández: Genaro García Luna Sigue Empeñado En Matarme - Canal del Congreso». Consultado el 10 de diciembre de 2011.Texto «Anabel Hernández García, diciembre de 2011.» ignorado (</a:t>
            </a:r>
            <a:r>
              <a:rPr lang="es-MX" sz="6400" dirty="0">
                <a:solidFill>
                  <a:schemeClr val="tx1"/>
                </a:solidFill>
                <a:latin typeface="Arial" panose="020B0604020202020204" pitchFamily="34" charset="0"/>
                <a:cs typeface="Arial" panose="020B0604020202020204" pitchFamily="34" charset="0"/>
                <a:hlinkClick r:id="rId2" tooltip="Ayuda:Errores en las referencias">
                  <a:extLst>
                    <a:ext uri="{A12FA001-AC4F-418D-AE19-62706E023703}">
                      <ahyp:hlinkClr xmlns:ahyp="http://schemas.microsoft.com/office/drawing/2018/hyperlinkcolor" val="tx"/>
                    </a:ext>
                  </a:extLst>
                </a:hlinkClick>
              </a:rPr>
              <a:t>ayuda</a:t>
            </a:r>
            <a:r>
              <a:rPr lang="es-MX" sz="6400" dirty="0">
                <a:solidFill>
                  <a:schemeClr val="tx1"/>
                </a:solidFill>
                <a:latin typeface="Arial" panose="020B0604020202020204" pitchFamily="34" charset="0"/>
                <a:cs typeface="Arial" panose="020B0604020202020204" pitchFamily="34" charset="0"/>
              </a:rPr>
              <a:t>)</a:t>
            </a:r>
          </a:p>
          <a:p>
            <a:r>
              <a:rPr lang="es-MX" sz="6400" dirty="0">
                <a:solidFill>
                  <a:schemeClr val="tx1"/>
                </a:solidFill>
                <a:latin typeface="Arial" panose="020B0604020202020204" pitchFamily="34" charset="0"/>
                <a:cs typeface="Arial" panose="020B0604020202020204" pitchFamily="34" charset="0"/>
              </a:rPr>
              <a:t>Periodismo de calidad y comprometido». ELMUNDO. 12 de diciembre de 2018. Consultado el 15 de diciembre de 2018.</a:t>
            </a:r>
          </a:p>
          <a:p>
            <a:r>
              <a:rPr lang="es-MX" sz="6400" dirty="0">
                <a:solidFill>
                  <a:schemeClr val="tx1"/>
                </a:solidFill>
                <a:latin typeface="Arial" panose="020B0604020202020204" pitchFamily="34" charset="0"/>
                <a:cs typeface="Arial" panose="020B0604020202020204" pitchFamily="34" charset="0"/>
              </a:rPr>
              <a:t>La periodista Anabel Hernández condecorada en el grado de Caballero de la Legión de Honor». La France </a:t>
            </a:r>
            <a:r>
              <a:rPr lang="es-MX" sz="6400" dirty="0" err="1">
                <a:solidFill>
                  <a:schemeClr val="tx1"/>
                </a:solidFill>
                <a:latin typeface="Arial" panose="020B0604020202020204" pitchFamily="34" charset="0"/>
                <a:cs typeface="Arial" panose="020B0604020202020204" pitchFamily="34" charset="0"/>
              </a:rPr>
              <a:t>au</a:t>
            </a:r>
            <a:r>
              <a:rPr lang="es-MX" sz="6400" dirty="0">
                <a:solidFill>
                  <a:schemeClr val="tx1"/>
                </a:solidFill>
                <a:latin typeface="Arial" panose="020B0604020202020204" pitchFamily="34" charset="0"/>
                <a:cs typeface="Arial" panose="020B0604020202020204" pitchFamily="34" charset="0"/>
              </a:rPr>
              <a:t> </a:t>
            </a:r>
            <a:r>
              <a:rPr lang="es-MX" sz="6400" dirty="0" err="1">
                <a:solidFill>
                  <a:schemeClr val="tx1"/>
                </a:solidFill>
                <a:latin typeface="Arial" panose="020B0604020202020204" pitchFamily="34" charset="0"/>
                <a:cs typeface="Arial" panose="020B0604020202020204" pitchFamily="34" charset="0"/>
              </a:rPr>
              <a:t>Mexique</a:t>
            </a:r>
            <a:r>
              <a:rPr lang="es-MX" sz="6400" dirty="0">
                <a:solidFill>
                  <a:schemeClr val="tx1"/>
                </a:solidFill>
                <a:latin typeface="Arial" panose="020B0604020202020204" pitchFamily="34" charset="0"/>
                <a:cs typeface="Arial" panose="020B0604020202020204" pitchFamily="34" charset="0"/>
              </a:rPr>
              <a:t> - Francia en México. Consultado el 8 de mayo de 2018.</a:t>
            </a:r>
          </a:p>
          <a:p>
            <a:r>
              <a:rPr lang="es-MX" sz="6400" dirty="0">
                <a:solidFill>
                  <a:schemeClr val="tx1"/>
                </a:solidFill>
                <a:latin typeface="Arial" panose="020B0604020202020204" pitchFamily="34" charset="0"/>
                <a:cs typeface="Arial" panose="020B0604020202020204" pitchFamily="34" charset="0"/>
              </a:rPr>
              <a:t> </a:t>
            </a:r>
          </a:p>
          <a:p>
            <a:endParaRPr lang="es-MX" dirty="0"/>
          </a:p>
        </p:txBody>
      </p:sp>
    </p:spTree>
    <p:extLst>
      <p:ext uri="{BB962C8B-B14F-4D97-AF65-F5344CB8AC3E}">
        <p14:creationId xmlns:p14="http://schemas.microsoft.com/office/powerpoint/2010/main" val="1670175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44</TotalTime>
  <Words>453</Words>
  <Application>Microsoft Office PowerPoint</Application>
  <PresentationFormat>Panorámica</PresentationFormat>
  <Paragraphs>26</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Century Gothic</vt:lpstr>
      <vt:lpstr>Wingdings 3</vt:lpstr>
      <vt:lpstr>Ion</vt:lpstr>
      <vt:lpstr>Anabel Hernández García </vt:lpstr>
      <vt:lpstr>Presentación de PowerPoint</vt:lpstr>
      <vt:lpstr>Presentación de PowerPoint</vt:lpstr>
      <vt:lpstr>Presentación de PowerPoint</vt:lpstr>
      <vt:lpstr>Libros </vt:lpstr>
      <vt:lpstr>Premios y distinciones </vt:lpstr>
      <vt:lpstr>REFERENCIAS: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Anabel Hernández García </dc:title>
  <dc:creator>Gregorio Jimenez Escobar</dc:creator>
  <cp:lastModifiedBy>Gregorio Jimenez Escobar</cp:lastModifiedBy>
  <cp:revision>4</cp:revision>
  <dcterms:created xsi:type="dcterms:W3CDTF">2020-03-19T20:52:19Z</dcterms:created>
  <dcterms:modified xsi:type="dcterms:W3CDTF">2020-03-19T21:36:33Z</dcterms:modified>
</cp:coreProperties>
</file>