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Raleway" panose="020B0604020202020204" charset="0"/>
      <p:regular r:id="rId22"/>
      <p:bold r:id="rId23"/>
      <p:italic r:id="rId24"/>
      <p:boldItalic r:id="rId25"/>
    </p:embeddedFont>
    <p:embeddedFont>
      <p:font typeface="Source Sans Pro" panose="020B0604020202020204" charset="0"/>
      <p:regular r:id="rId26"/>
      <p:bold r:id="rId27"/>
      <p:italic r:id="rId28"/>
      <p:boldItalic r:id="rId29"/>
    </p:embeddedFont>
    <p:embeddedFont>
      <p:font typeface="Nunito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36" d="100"/>
          <a:sy n="136" d="100"/>
        </p:scale>
        <p:origin x="-894" y="-2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75667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e694277d0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e694277d0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e5c4ec2b9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e5c4ec2b9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e782fd96a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e782fd96a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e694277d0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e694277d0_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e782fd96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e782fd96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e694277d0_2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e694277d0_2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e782fd96a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e782fd96a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e782fd96a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e782fd96a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e782fd96a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e782fd96a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e782fd96a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e782fd96a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e782fd96a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e782fd96a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e5c4ec2b9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7e5c4ec2b9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e782fd96a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7e782fd96a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e6e3a3d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e6e3a3dc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252450" y="201275"/>
            <a:ext cx="8520600" cy="12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 b="1" dirty="0">
                <a:latin typeface="Century Gothic" panose="020B0502020202020204" pitchFamily="34" charset="0"/>
              </a:rPr>
              <a:t>Lineamientos de publicidad en el nuevo reglamento de la </a:t>
            </a:r>
            <a:r>
              <a:rPr lang="es" sz="2400" dirty="0">
                <a:latin typeface="Century Gothic" panose="020B0502020202020204" pitchFamily="34" charset="0"/>
              </a:rPr>
              <a:t>L</a:t>
            </a:r>
            <a:r>
              <a:rPr lang="es" sz="2400" b="1" dirty="0">
                <a:latin typeface="Century Gothic" panose="020B0502020202020204" pitchFamily="34" charset="0"/>
              </a:rPr>
              <a:t>ey </a:t>
            </a:r>
            <a:r>
              <a:rPr lang="es" sz="2400" dirty="0">
                <a:latin typeface="Century Gothic" panose="020B0502020202020204" pitchFamily="34" charset="0"/>
              </a:rPr>
              <a:t>F</a:t>
            </a:r>
            <a:r>
              <a:rPr lang="es" sz="2400" b="1" dirty="0">
                <a:latin typeface="Century Gothic" panose="020B0502020202020204" pitchFamily="34" charset="0"/>
              </a:rPr>
              <a:t>ederal de </a:t>
            </a:r>
            <a:r>
              <a:rPr lang="es" sz="2400" dirty="0">
                <a:latin typeface="Century Gothic" panose="020B0502020202020204" pitchFamily="34" charset="0"/>
              </a:rPr>
              <a:t>P</a:t>
            </a:r>
            <a:r>
              <a:rPr lang="es" sz="2400" b="1" dirty="0">
                <a:latin typeface="Century Gothic" panose="020B0502020202020204" pitchFamily="34" charset="0"/>
              </a:rPr>
              <a:t>rotección al </a:t>
            </a:r>
            <a:r>
              <a:rPr lang="es" sz="2400" dirty="0">
                <a:latin typeface="Century Gothic" panose="020B0502020202020204" pitchFamily="34" charset="0"/>
              </a:rPr>
              <a:t>C</a:t>
            </a:r>
            <a:r>
              <a:rPr lang="es" sz="2400" b="1" dirty="0">
                <a:latin typeface="Century Gothic" panose="020B0502020202020204" pitchFamily="34" charset="0"/>
              </a:rPr>
              <a:t>onsumidor</a:t>
            </a:r>
            <a:endParaRPr sz="2400" dirty="0">
              <a:latin typeface="Century Gothic" panose="020B0502020202020204" pitchFamily="34" charset="0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241000" y="2666425"/>
            <a:ext cx="3413100" cy="23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es" sz="2000" dirty="0">
                <a:latin typeface="Century Gothic" panose="020B0502020202020204" pitchFamily="34" charset="0"/>
              </a:rPr>
              <a:t>Alarcón Adan Ricardo</a:t>
            </a:r>
            <a:endParaRPr sz="2000" dirty="0">
              <a:latin typeface="Century Gothic" panose="020B0502020202020204" pitchFamily="34" charset="0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s" sz="2000" dirty="0">
                <a:latin typeface="Century Gothic" panose="020B0502020202020204" pitchFamily="34" charset="0"/>
              </a:rPr>
              <a:t>Cruz Flores José Luis</a:t>
            </a:r>
            <a:endParaRPr sz="2000" dirty="0">
              <a:latin typeface="Century Gothic" panose="020B0502020202020204" pitchFamily="34" charset="0"/>
            </a:endParaRPr>
          </a:p>
          <a:p>
            <a:pPr marL="457200" lvl="0" indent="-3683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s" sz="2000" dirty="0">
                <a:latin typeface="Century Gothic" panose="020B0502020202020204" pitchFamily="34" charset="0"/>
              </a:rPr>
              <a:t>Jiménez Escobar Gregorio</a:t>
            </a:r>
            <a:endParaRPr sz="1200" dirty="0"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5900" y="1688203"/>
            <a:ext cx="2919100" cy="29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143912" y="919918"/>
            <a:ext cx="3877200" cy="86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Century Gothic" panose="020B0502020202020204" pitchFamily="34" charset="0"/>
              </a:rPr>
              <a:t>¿Que es la LFPC?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4164849" y="458271"/>
            <a:ext cx="4685100" cy="23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El objeto de esta ley es promover y proteger los derechos y cultura del consumidor y procurar la equidad, certeza y seguridad jurídica en las relaciones entre proveedores y consumidores.</a:t>
            </a:r>
            <a:endParaRPr sz="1600" dirty="0"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5921" y="2906953"/>
            <a:ext cx="5455925" cy="188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240675" y="-172557"/>
            <a:ext cx="5857800" cy="9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2000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La publicidad pasa por diferentes filtros:</a:t>
            </a:r>
            <a:endParaRPr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311400" y="686988"/>
            <a:ext cx="4260600" cy="24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lang="es" sz="1800" dirty="0"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Tener Marca o marcas</a:t>
            </a:r>
            <a:endParaRPr sz="1800" dirty="0"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lang="es" sz="1800" dirty="0"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Tener plataforma digital </a:t>
            </a:r>
            <a:endParaRPr sz="1800" dirty="0"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lang="es" sz="1800" dirty="0"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Descripción de la marca </a:t>
            </a:r>
            <a:endParaRPr sz="1800" dirty="0"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lang="es" sz="1800" dirty="0"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Uso de publicidad general </a:t>
            </a:r>
            <a:endParaRPr sz="1800" dirty="0"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lang="es" sz="1800" dirty="0"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Reglas del sitio o red social</a:t>
            </a:r>
            <a:endParaRPr sz="1800" dirty="0"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lang="es" sz="1800" dirty="0"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Carta compromiso de los lineamientos a seguir  </a:t>
            </a:r>
            <a:endParaRPr sz="1800" dirty="0"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lang="es" sz="1800" dirty="0"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Información del manager o área legal </a:t>
            </a:r>
            <a:endParaRPr sz="1800" dirty="0"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26" name="Picture 2" descr="https://lh6.googleusercontent.com/ht3sDjH5IglVc3rhgKGqlwPE7L5QVVZH4AxVUSb5QSG6jTvPrkce2hSbjX_cKGaTOj9DP3pjPltmJVPHvHj8YtGsUgHzk-iYgr2AdCmX61HOjwCpmqsf3ws6jTMRn20MHHrQP_EXXg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183" y="927596"/>
            <a:ext cx="3474843" cy="347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81174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 b="0" dirty="0" smtClean="0">
                <a:latin typeface="Century Gothic" panose="020B0502020202020204" pitchFamily="34" charset="0"/>
              </a:rPr>
              <a:t>DERECHOS</a:t>
            </a:r>
            <a:endParaRPr sz="9600" b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501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subTitle" idx="1"/>
          </p:nvPr>
        </p:nvSpPr>
        <p:spPr>
          <a:xfrm>
            <a:off x="268547" y="768900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b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DERECHO A LA COMPENSACIÓN</a:t>
            </a:r>
            <a:endParaRPr sz="1800" b="1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400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Si un proveedor te vende un producto de mala calidad o que no cumple con las normas, tienes derecho a que se te reponga o a que te devuelvan tu dinero.</a:t>
            </a:r>
            <a:endParaRPr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0" name="Picture 2" descr="C:\Users\Photo\Downloads\diner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596" y="745278"/>
            <a:ext cx="3104213" cy="310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subTitle" idx="1"/>
          </p:nvPr>
        </p:nvSpPr>
        <p:spPr>
          <a:xfrm>
            <a:off x="314875" y="109925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b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DERECHO A LA PRESENTACIÓN</a:t>
            </a:r>
            <a:endParaRPr sz="1800" b="1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400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Puedes ser defendido por las autoridades, exigir la aplicación de las leyes y también organizarte con otros consumidores para defender sus intereses comunes. Cuando algún proveedor no respete tus derechos o cometa abusos en contra de los consumidores</a:t>
            </a:r>
            <a:endParaRPr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450" y="979125"/>
            <a:ext cx="3185251" cy="318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5159396" y="308075"/>
            <a:ext cx="3670379" cy="43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dirty="0" smtClean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DERECHO A LA INFORMACIÓN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 b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800" b="0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La publicidad, las etiquetas, los precios, los instructivos, las garantías y, en general, toda la información de los bienes y servicios que te ofrezcan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9575" y="880537"/>
            <a:ext cx="3382426" cy="338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subTitle" idx="1"/>
          </p:nvPr>
        </p:nvSpPr>
        <p:spPr>
          <a:xfrm>
            <a:off x="4862742" y="811577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b="1" dirty="0" smtClean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DERECHO A LA EDUCACIÓN</a:t>
            </a: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es-MX" sz="1800" dirty="0">
              <a:solidFill>
                <a:srgbClr val="FFFFFF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200" dirty="0" smtClean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Puedes </a:t>
            </a:r>
            <a:r>
              <a:rPr lang="es" sz="1200" dirty="0">
                <a:solidFill>
                  <a:srgbClr val="FFFFFF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recibir instrucción en materia de consumo, conocer tus derechos y la forma en que te protege la ley, así como organizarse con familiares o vecinos para aprender a consumir mejor y de manera más inteligente.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100" y="952500"/>
            <a:ext cx="3000750" cy="300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subTitle" idx="1"/>
          </p:nvPr>
        </p:nvSpPr>
        <p:spPr>
          <a:xfrm>
            <a:off x="4687057" y="425463"/>
            <a:ext cx="3889200" cy="20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b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DERECHO A ELEGIR</a:t>
            </a:r>
            <a:endParaRPr sz="1800" b="1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400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Al escoger un producto o servicio, nadie te puede presionar, condicionar la venta a cambio de comprar algo que no quieras o exigir pagos o anticipos sin que se haya firmado un contrato.</a:t>
            </a:r>
            <a:endParaRPr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400" y="965200"/>
            <a:ext cx="3213100" cy="321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subTitle" idx="1"/>
          </p:nvPr>
        </p:nvSpPr>
        <p:spPr>
          <a:xfrm>
            <a:off x="485830" y="129286"/>
            <a:ext cx="3889200" cy="3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400" b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DERECHO A LA SEGURIDAD Y CALIDAD</a:t>
            </a:r>
            <a:endParaRPr sz="1400" b="1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400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Los bienes y servicios que se ofrecen en el mercado deben cumplir con las normas y las disposiciones en materia de seguridad y calidad. Además, los instructivos deben incluir las advertencias necesarias y explicar claramente el uso adecuado de los productos.</a:t>
            </a:r>
            <a:endParaRPr sz="1400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2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7275" y="2810625"/>
            <a:ext cx="2121199" cy="212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0614" y="129286"/>
            <a:ext cx="2393075" cy="239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subTitle" idx="1"/>
          </p:nvPr>
        </p:nvSpPr>
        <p:spPr>
          <a:xfrm>
            <a:off x="344929" y="201704"/>
            <a:ext cx="3889200" cy="3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400" b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DERECHO A NO SER DISCRIMINADO</a:t>
            </a:r>
            <a:endParaRPr lang="es-MX" sz="1400" b="1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400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Al </a:t>
            </a:r>
            <a:r>
              <a:rPr lang="es" sz="1400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comprar un producto o contratar un servicio, no te lo pueden negar, tampoco discriminar o tratar mal por tu sexo, raza, religión, condición económica, nacionalidad, orientación sexual, ni por tener alguna discapacidad.</a:t>
            </a:r>
            <a:endParaRPr sz="1400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8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325" y="320025"/>
            <a:ext cx="2136026" cy="213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0099" y="2864176"/>
            <a:ext cx="1931882" cy="1931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81174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 b="0" dirty="0">
                <a:latin typeface="Century Gothic" panose="020B0502020202020204" pitchFamily="34" charset="0"/>
              </a:rPr>
              <a:t>ARTÍCULOS</a:t>
            </a:r>
            <a:endParaRPr sz="9600" b="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body" idx="4294967295"/>
          </p:nvPr>
        </p:nvSpPr>
        <p:spPr>
          <a:xfrm>
            <a:off x="1241700" y="946350"/>
            <a:ext cx="6660600" cy="294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Artículo 6:</a:t>
            </a:r>
            <a:endParaRPr sz="36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3600" dirty="0">
                <a:solidFill>
                  <a:srgbClr val="FFFFFF"/>
                </a:solidFill>
                <a:latin typeface="Century Gothic" panose="020B0502020202020204" pitchFamily="34" charset="0"/>
              </a:rPr>
              <a:t>Los proveedores están obligados a brindar los servicios que ofrecen</a:t>
            </a:r>
            <a:r>
              <a:rPr lang="es" sz="1800" dirty="0">
                <a:solidFill>
                  <a:srgbClr val="FFFFFF"/>
                </a:solidFill>
                <a:latin typeface="Century Gothic" panose="020B0502020202020204" pitchFamily="34" charset="0"/>
              </a:rPr>
              <a:t>.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" sz="1800" dirty="0">
                <a:solidFill>
                  <a:srgbClr val="000000"/>
                </a:solidFill>
              </a:rPr>
              <a:t> </a:t>
            </a:r>
            <a:endParaRPr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>
            <a:spLocks noGrp="1"/>
          </p:cNvSpPr>
          <p:nvPr>
            <p:ph type="title"/>
          </p:nvPr>
        </p:nvSpPr>
        <p:spPr>
          <a:xfrm>
            <a:off x="317550" y="399350"/>
            <a:ext cx="85089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3000" dirty="0"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Artículo 7:</a:t>
            </a:r>
            <a:endParaRPr sz="3000" dirty="0"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3000" b="0" dirty="0"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Señala que todo proveedor está obligado a informar y respetar los precios, tarifas, garantías, cantidades, calidades,medidas, intereses, cargos, términos, plazos, fechas, modalidades, reservaciones.</a:t>
            </a:r>
            <a:endParaRPr sz="30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>
            <a:off x="925525" y="837200"/>
            <a:ext cx="74985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800" dirty="0">
                <a:solidFill>
                  <a:srgbClr val="000000"/>
                </a:solidFill>
                <a:latin typeface="Century Gothic" panose="020B0502020202020204" pitchFamily="34" charset="0"/>
              </a:rPr>
              <a:t>Debido a que tanto la definición de publicidad engañosa como los elementos que la califican son amplios, es conveniente mencionar los tipos de publicidad engañosa, que se han presentado en la práctica: </a:t>
            </a:r>
            <a:endParaRPr sz="18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9" name="Google Shape;139;p26"/>
          <p:cNvSpPr txBox="1"/>
          <p:nvPr/>
        </p:nvSpPr>
        <p:spPr>
          <a:xfrm>
            <a:off x="1288975" y="2713200"/>
            <a:ext cx="6771600" cy="22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>
                <a:solidFill>
                  <a:srgbClr val="FFFFFF"/>
                </a:solidFill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a) Publicidad engañosa por acción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>
                <a:solidFill>
                  <a:srgbClr val="FFFFFF"/>
                </a:solidFill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b) Publicidad engañosa por omisión 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>
                <a:solidFill>
                  <a:srgbClr val="FFFFFF"/>
                </a:solidFill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c) Publicidad comparativa engañosa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>
                <a:solidFill>
                  <a:srgbClr val="FFFFFF"/>
                </a:solidFill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d) Publicidad denigratoria 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>
                <a:solidFill>
                  <a:srgbClr val="FFFFFF"/>
                </a:solidFill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e) Publicidad parasitaria o adhesiva 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>
                <a:solidFill>
                  <a:srgbClr val="FFFFFF"/>
                </a:solidFill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f) Publicidad encubierta 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>
                <a:solidFill>
                  <a:srgbClr val="FFFFFF"/>
                </a:solidFill>
                <a:latin typeface="Century Gothic" panose="020B0502020202020204" pitchFamily="34" charset="0"/>
                <a:ea typeface="Nunito"/>
                <a:cs typeface="Nunito"/>
                <a:sym typeface="Nunito"/>
              </a:rPr>
              <a:t>g) Publicidad exagerada o exageración publicitaria</a:t>
            </a:r>
            <a:endParaRPr sz="1800" dirty="0">
              <a:solidFill>
                <a:srgbClr val="FFFFFF"/>
              </a:solidFill>
              <a:latin typeface="Century Gothic" panose="020B0502020202020204" pitchFamily="34" charset="0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build="p"/>
      <p:bldP spid="139" grpId="0"/>
    </p:bldLst>
  </p:timing>
</p:sld>
</file>

<file path=ppt/theme/theme1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526</Words>
  <Application>Microsoft Office PowerPoint</Application>
  <PresentationFormat>Presentación en pantalla (16:9)</PresentationFormat>
  <Paragraphs>47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Raleway</vt:lpstr>
      <vt:lpstr>Source Sans Pro</vt:lpstr>
      <vt:lpstr>Nunito</vt:lpstr>
      <vt:lpstr>Plum</vt:lpstr>
      <vt:lpstr>Lineamientos de publicidad en el nuevo reglamento de la Ley Federal de Protección al Consumidor</vt:lpstr>
      <vt:lpstr>¿Que es la LFPC?</vt:lpstr>
      <vt:lpstr>La publicidad pasa por diferentes filtros:</vt:lpstr>
      <vt:lpstr>DERECHOS</vt:lpstr>
      <vt:lpstr>Presentación de PowerPoint</vt:lpstr>
      <vt:lpstr>Presentación de PowerPoint</vt:lpstr>
      <vt:lpstr>DERECHO A LA INFORMACIÓN  La publicidad, las etiquetas, los precios, los instructivos, las garantías y, en general, toda la información de los bienes y servicios que te ofrezcan</vt:lpstr>
      <vt:lpstr>Presentación de PowerPoint</vt:lpstr>
      <vt:lpstr>Presentación de PowerPoint</vt:lpstr>
      <vt:lpstr>Presentación de PowerPoint</vt:lpstr>
      <vt:lpstr>Presentación de PowerPoint</vt:lpstr>
      <vt:lpstr>ARTÍCULOS</vt:lpstr>
      <vt:lpstr>Presentación de PowerPoint</vt:lpstr>
      <vt:lpstr>Artículo 7: Señala que todo proveedor está obligado a informar y respetar los precios, tarifas, garantías, cantidades, calidades,medidas, intereses, cargos, términos, plazos, fechas, modalidades, reservaciones.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Lineamientos de publicidad en el nuevo reglamento de la Ley Federal de Protección al Consumidor</dc:title>
  <cp:lastModifiedBy>Photo</cp:lastModifiedBy>
  <cp:revision>3</cp:revision>
  <dcterms:modified xsi:type="dcterms:W3CDTF">2020-02-20T16:32:58Z</dcterms:modified>
</cp:coreProperties>
</file>